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9"/>
  </p:notesMasterIdLst>
  <p:handoutMasterIdLst>
    <p:handoutMasterId r:id="rId30"/>
  </p:handoutMasterIdLst>
  <p:sldIdLst>
    <p:sldId id="378" r:id="rId2"/>
    <p:sldId id="339" r:id="rId3"/>
    <p:sldId id="340" r:id="rId4"/>
    <p:sldId id="343" r:id="rId5"/>
    <p:sldId id="344" r:id="rId6"/>
    <p:sldId id="341" r:id="rId7"/>
    <p:sldId id="342" r:id="rId8"/>
    <p:sldId id="345" r:id="rId9"/>
    <p:sldId id="347" r:id="rId10"/>
    <p:sldId id="349" r:id="rId11"/>
    <p:sldId id="350" r:id="rId12"/>
    <p:sldId id="351" r:id="rId13"/>
    <p:sldId id="353" r:id="rId14"/>
    <p:sldId id="356" r:id="rId15"/>
    <p:sldId id="364" r:id="rId16"/>
    <p:sldId id="365" r:id="rId17"/>
    <p:sldId id="366" r:id="rId18"/>
    <p:sldId id="367" r:id="rId19"/>
    <p:sldId id="368" r:id="rId20"/>
    <p:sldId id="369" r:id="rId21"/>
    <p:sldId id="370" r:id="rId22"/>
    <p:sldId id="371" r:id="rId23"/>
    <p:sldId id="372" r:id="rId24"/>
    <p:sldId id="373" r:id="rId25"/>
    <p:sldId id="374" r:id="rId26"/>
    <p:sldId id="375" r:id="rId27"/>
    <p:sldId id="376" r:id="rId28"/>
  </p:sldIdLst>
  <p:sldSz cx="12188825" cy="6858000"/>
  <p:notesSz cx="6858000" cy="9144000"/>
  <p:custDataLst>
    <p:tags r:id="rId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0932C"/>
    <a:srgbClr val="E05F2C"/>
    <a:srgbClr val="F4B10A"/>
    <a:srgbClr val="E4A60A"/>
    <a:srgbClr val="828282"/>
    <a:srgbClr val="6E90FE"/>
    <a:srgbClr val="8086FC"/>
    <a:srgbClr val="6D6DFB"/>
    <a:srgbClr val="4E78F0"/>
    <a:srgbClr val="92C61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73" d="100"/>
          <a:sy n="73" d="100"/>
        </p:scale>
        <p:origin x="-624" y="-10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pPr/>
              <a:t>12/9/2021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pPr/>
              <a:t>‹#›</a:t>
            </a:fld>
            <a:endParaRPr lang="en-US"/>
          </a:p>
        </p:txBody>
      </p:sp>
    </p:spTree>
    <p:extLst>
      <p:ext uri="{BB962C8B-B14F-4D97-AF65-F5344CB8AC3E}">
        <p14:creationId xmlns:p14="http://schemas.microsoft.com/office/powerpoint/2010/main" xmlns=""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pPr/>
              <a:t>12/9/2021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pPr/>
              <a:t>‹#›</a:t>
            </a:fld>
            <a:endParaRPr lang="en-US"/>
          </a:p>
        </p:txBody>
      </p:sp>
    </p:spTree>
    <p:extLst>
      <p:ext uri="{BB962C8B-B14F-4D97-AF65-F5344CB8AC3E}">
        <p14:creationId xmlns:p14="http://schemas.microsoft.com/office/powerpoint/2010/main" xmlns=""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621" y="5349903"/>
            <a:ext cx="11503204"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Title 28"/>
          <p:cNvSpPr>
            <a:spLocks noGrp="1"/>
          </p:cNvSpPr>
          <p:nvPr>
            <p:ph type="ctrTitle"/>
          </p:nvPr>
        </p:nvSpPr>
        <p:spPr>
          <a:xfrm>
            <a:off x="507868" y="4853412"/>
            <a:ext cx="11274663" cy="1222375"/>
          </a:xfrm>
        </p:spPr>
        <p:txBody>
          <a:bodyPr anchor="t"/>
          <a:lstStyle/>
          <a:p>
            <a:r>
              <a:rPr kumimoji="0" lang="en-US" smtClean="0"/>
              <a:t>Click to edit Master title style</a:t>
            </a:r>
            <a:endParaRPr kumimoji="0" lang="en-US"/>
          </a:p>
        </p:txBody>
      </p:sp>
      <p:sp>
        <p:nvSpPr>
          <p:cNvPr id="9" name="Subtitle 8"/>
          <p:cNvSpPr>
            <a:spLocks noGrp="1"/>
          </p:cNvSpPr>
          <p:nvPr>
            <p:ph type="subTitle" idx="1"/>
          </p:nvPr>
        </p:nvSpPr>
        <p:spPr>
          <a:xfrm>
            <a:off x="507868" y="3886200"/>
            <a:ext cx="11274663"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16" name="Date Placeholder 15"/>
          <p:cNvSpPr>
            <a:spLocks noGrp="1"/>
          </p:cNvSpPr>
          <p:nvPr>
            <p:ph type="dt" sz="half" idx="10"/>
          </p:nvPr>
        </p:nvSpPr>
        <p:spPr/>
        <p:txBody>
          <a:bodyPr/>
          <a:lstStyle/>
          <a:p>
            <a:fld id="{4AAD347D-5ACD-4C99-B74B-A9C85AD731AF}" type="datetimeFigureOut">
              <a:rPr lang="en-US" smtClean="0"/>
              <a:pPr/>
              <a:t>12/9/2021</a:t>
            </a:fld>
            <a:endParaRPr lang="en-US" dirty="0"/>
          </a:p>
        </p:txBody>
      </p:sp>
      <p:sp>
        <p:nvSpPr>
          <p:cNvPr id="2" name="Footer Placeholder 1"/>
          <p:cNvSpPr>
            <a:spLocks noGrp="1"/>
          </p:cNvSpPr>
          <p:nvPr>
            <p:ph type="ftr" sz="quarter" idx="11"/>
          </p:nvPr>
        </p:nvSpPr>
        <p:spPr/>
        <p:txBody>
          <a:bodyPr/>
          <a:lstStyle/>
          <a:p>
            <a:endParaRPr lang="en-US" dirty="0"/>
          </a:p>
        </p:txBody>
      </p:sp>
      <p:sp>
        <p:nvSpPr>
          <p:cNvPr id="15" name="Slide Number Placeholder 14"/>
          <p:cNvSpPr>
            <a:spLocks noGrp="1"/>
          </p:cNvSpPr>
          <p:nvPr>
            <p:ph type="sldNum" sz="quarter" idx="12"/>
          </p:nvPr>
        </p:nvSpPr>
        <p:spPr>
          <a:xfrm>
            <a:off x="10969943" y="6473952"/>
            <a:ext cx="1011672" cy="246888"/>
          </a:xfrm>
        </p:spPr>
        <p:txBody>
          <a:bodyPr/>
          <a:lstStyle/>
          <a:p>
            <a:fld id="{D57F1E4F-1CFF-5643-939E-02111984F565}" type="slidenum">
              <a:rPr lang="en-US" smtClean="0"/>
              <a:pPr/>
              <a:t>‹#›</a:t>
            </a:fld>
            <a:endParaRPr lang="en-US" dirty="0"/>
          </a:p>
        </p:txBody>
      </p:sp>
      <p:grpSp>
        <p:nvGrpSpPr>
          <p:cNvPr id="8" name="Group 7">
            <a:extLst>
              <a:ext uri="{FF2B5EF4-FFF2-40B4-BE49-F238E27FC236}">
                <a16:creationId xmlns:a16="http://schemas.microsoft.com/office/drawing/2014/main" xmlns="" id="{E40108B9-17D9-4E74-AA5E-62F8ECD1EBAE}"/>
              </a:ext>
            </a:extLst>
          </p:cNvPr>
          <p:cNvGrpSpPr/>
          <p:nvPr userDrawn="1"/>
        </p:nvGrpSpPr>
        <p:grpSpPr>
          <a:xfrm>
            <a:off x="7923213" y="0"/>
            <a:ext cx="4265612" cy="6858000"/>
            <a:chOff x="7923213" y="0"/>
            <a:chExt cx="4265612" cy="6858000"/>
          </a:xfrm>
        </p:grpSpPr>
        <p:pic>
          <p:nvPicPr>
            <p:cNvPr id="10" name="Picture 9">
              <a:extLst>
                <a:ext uri="{FF2B5EF4-FFF2-40B4-BE49-F238E27FC236}">
                  <a16:creationId xmlns:a16="http://schemas.microsoft.com/office/drawing/2014/main" xmlns="" id="{5B902172-4A51-4202-93EF-DD320F56FEBB}"/>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7923213" y="0"/>
              <a:ext cx="4265612" cy="6858000"/>
            </a:xfrm>
            <a:prstGeom prst="rect">
              <a:avLst/>
            </a:prstGeom>
          </p:spPr>
        </p:pic>
        <p:sp>
          <p:nvSpPr>
            <p:cNvPr id="11" name="Rectangle 10">
              <a:extLst>
                <a:ext uri="{FF2B5EF4-FFF2-40B4-BE49-F238E27FC236}">
                  <a16:creationId xmlns:a16="http://schemas.microsoft.com/office/drawing/2014/main" xmlns="" id="{F01B3445-60FF-4856-9B72-67C8E8844022}"/>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3F41C87-7AD9-4845-A077-840E4A0F3F06}" type="datetimeFigureOut">
              <a:rPr lang="en-US" smtClean="0"/>
              <a:pPr/>
              <a:t>12/9/2021</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pPr/>
              <a:t>‹#›</a:t>
            </a:fld>
            <a:endParaRPr lang="en-IN"/>
          </a:p>
        </p:txBody>
      </p:sp>
    </p:spTree>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1619" y="549277"/>
            <a:ext cx="2437765"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441" y="549277"/>
            <a:ext cx="832903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3F41C87-7AD9-4845-A077-840E4A0F3F06}" type="datetimeFigureOut">
              <a:rPr lang="en-US" smtClean="0"/>
              <a:pPr/>
              <a:t>12/9/2021</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pPr/>
              <a:t>‹#›</a:t>
            </a:fld>
            <a:endParaRPr lang="en-IN"/>
          </a:p>
        </p:txBody>
      </p:sp>
    </p:spTree>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smtClean="0"/>
              <a:t>Click to edit Master title style</a:t>
            </a:r>
            <a:endParaRPr kumimoji="0" lang="en-US"/>
          </a:p>
        </p:txBody>
      </p:sp>
      <p:sp>
        <p:nvSpPr>
          <p:cNvPr id="27" name="Content Placeholder 26"/>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fld id="{03F41C87-7AD9-4845-A077-840E4A0F3F06}" type="datetimeFigureOut">
              <a:rPr lang="en-US" smtClean="0"/>
              <a:pPr/>
              <a:t>12/9/2021</a:t>
            </a:fld>
            <a:endParaRPr lang="en-US"/>
          </a:p>
        </p:txBody>
      </p:sp>
      <p:sp>
        <p:nvSpPr>
          <p:cNvPr id="19" name="Footer Placeholder 18"/>
          <p:cNvSpPr>
            <a:spLocks noGrp="1"/>
          </p:cNvSpPr>
          <p:nvPr>
            <p:ph type="ftr" sz="quarter" idx="11"/>
          </p:nvPr>
        </p:nvSpPr>
        <p:spPr>
          <a:xfrm>
            <a:off x="4773956" y="76201"/>
            <a:ext cx="3859795" cy="288925"/>
          </a:xfrm>
        </p:spPr>
        <p:txBody>
          <a:bodyPr/>
          <a:lstStyle/>
          <a:p>
            <a:r>
              <a:rPr lang="en-US" smtClean="0"/>
              <a:t>Add a footer</a:t>
            </a:r>
            <a:endParaRPr lang="en-US" dirty="0"/>
          </a:p>
        </p:txBody>
      </p:sp>
      <p:sp>
        <p:nvSpPr>
          <p:cNvPr id="16" name="Slide Number Placeholder 15"/>
          <p:cNvSpPr>
            <a:spLocks noGrp="1"/>
          </p:cNvSpPr>
          <p:nvPr>
            <p:ph type="sldNum" sz="quarter" idx="12"/>
          </p:nvPr>
        </p:nvSpPr>
        <p:spPr>
          <a:xfrm>
            <a:off x="10969943" y="6473952"/>
            <a:ext cx="1011672" cy="246888"/>
          </a:xfrm>
        </p:spPr>
        <p:txBody>
          <a:bodyPr/>
          <a:lstStyle/>
          <a:p>
            <a:fld id="{2A013F82-EE5E-44EE-A61D-E31C6657F26F}" type="slidenum">
              <a:rPr lang="en-IN" smtClean="0"/>
              <a:pPr/>
              <a:t>‹#›</a:t>
            </a:fld>
            <a:endParaRPr lang="en-IN"/>
          </a:p>
        </p:txBody>
      </p:sp>
    </p:spTree>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621" y="3444903"/>
            <a:ext cx="11503204"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Text Placeholder 5"/>
          <p:cNvSpPr>
            <a:spLocks noGrp="1"/>
          </p:cNvSpPr>
          <p:nvPr>
            <p:ph type="body" idx="1"/>
          </p:nvPr>
        </p:nvSpPr>
        <p:spPr>
          <a:xfrm>
            <a:off x="507868" y="1676400"/>
            <a:ext cx="11274663"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9" name="Date Placeholder 18"/>
          <p:cNvSpPr>
            <a:spLocks noGrp="1"/>
          </p:cNvSpPr>
          <p:nvPr>
            <p:ph type="dt" sz="half" idx="10"/>
          </p:nvPr>
        </p:nvSpPr>
        <p:spPr/>
        <p:txBody>
          <a:bodyPr/>
          <a:lstStyle/>
          <a:p>
            <a:fld id="{03F41C87-7AD9-4845-A077-840E4A0F3F06}" type="datetimeFigureOut">
              <a:rPr lang="en-US" smtClean="0"/>
              <a:pPr/>
              <a:t>12/9/2021</a:t>
            </a:fld>
            <a:endParaRPr lang="en-US"/>
          </a:p>
        </p:txBody>
      </p:sp>
      <p:sp>
        <p:nvSpPr>
          <p:cNvPr id="11" name="Footer Placeholder 10"/>
          <p:cNvSpPr>
            <a:spLocks noGrp="1"/>
          </p:cNvSpPr>
          <p:nvPr>
            <p:ph type="ftr" sz="quarter" idx="11"/>
          </p:nvPr>
        </p:nvSpPr>
        <p:spPr/>
        <p:txBody>
          <a:bodyPr/>
          <a:lstStyle/>
          <a:p>
            <a:r>
              <a:rPr lang="en-US" smtClean="0"/>
              <a:t>Add a footer</a:t>
            </a:r>
            <a:endParaRPr lang="en-US" dirty="0"/>
          </a:p>
        </p:txBody>
      </p:sp>
      <p:sp>
        <p:nvSpPr>
          <p:cNvPr id="16" name="Slide Number Placeholder 15"/>
          <p:cNvSpPr>
            <a:spLocks noGrp="1"/>
          </p:cNvSpPr>
          <p:nvPr>
            <p:ph type="sldNum" sz="quarter" idx="12"/>
          </p:nvPr>
        </p:nvSpPr>
        <p:spPr/>
        <p:txBody>
          <a:bodyPr/>
          <a:lstStyle/>
          <a:p>
            <a:fld id="{2A013F82-EE5E-44EE-A61D-E31C6657F26F}" type="slidenum">
              <a:rPr lang="en-IN" smtClean="0"/>
              <a:pPr/>
              <a:t>‹#›</a:t>
            </a:fld>
            <a:endParaRPr lang="en-IN"/>
          </a:p>
        </p:txBody>
      </p:sp>
      <p:sp>
        <p:nvSpPr>
          <p:cNvPr id="8" name="Title 7"/>
          <p:cNvSpPr>
            <a:spLocks noGrp="1"/>
          </p:cNvSpPr>
          <p:nvPr>
            <p:ph type="title"/>
          </p:nvPr>
        </p:nvSpPr>
        <p:spPr>
          <a:xfrm>
            <a:off x="240571" y="2947086"/>
            <a:ext cx="11579384" cy="1184825"/>
          </a:xfrm>
        </p:spPr>
        <p:txBody>
          <a:bodyPr rtlCol="0" anchor="t"/>
          <a:lstStyle>
            <a:lvl1pPr algn="r">
              <a:defRPr/>
            </a:lvl1pPr>
          </a:lstStyle>
          <a:p>
            <a:r>
              <a:rPr kumimoji="0" lang="en-US" smtClean="0"/>
              <a:t>Click to edit Master title style</a:t>
            </a:r>
            <a:endParaRPr kumimoji="0" lang="en-US"/>
          </a:p>
        </p:txBody>
      </p:sp>
      <p:grpSp>
        <p:nvGrpSpPr>
          <p:cNvPr id="9" name="Group 8">
            <a:extLst>
              <a:ext uri="{FF2B5EF4-FFF2-40B4-BE49-F238E27FC236}">
                <a16:creationId xmlns:a16="http://schemas.microsoft.com/office/drawing/2014/main" xmlns="" id="{39AA27DC-1014-4E90-B892-C7B58B948583}"/>
              </a:ext>
            </a:extLst>
          </p:cNvPr>
          <p:cNvGrpSpPr/>
          <p:nvPr userDrawn="1"/>
        </p:nvGrpSpPr>
        <p:grpSpPr>
          <a:xfrm>
            <a:off x="11123611" y="0"/>
            <a:ext cx="1065214" cy="6868886"/>
            <a:chOff x="11123611" y="0"/>
            <a:chExt cx="1065214" cy="6868886"/>
          </a:xfrm>
        </p:grpSpPr>
        <p:pic>
          <p:nvPicPr>
            <p:cNvPr id="10" name="Picture 9">
              <a:extLst>
                <a:ext uri="{FF2B5EF4-FFF2-40B4-BE49-F238E27FC236}">
                  <a16:creationId xmlns:a16="http://schemas.microsoft.com/office/drawing/2014/main" xmlns="" id="{6E824A08-FA93-4E91-8308-8B90B21C55F3}"/>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123611" y="0"/>
              <a:ext cx="1065213" cy="6858000"/>
            </a:xfrm>
            <a:prstGeom prst="rect">
              <a:avLst/>
            </a:prstGeom>
          </p:spPr>
        </p:pic>
        <p:sp>
          <p:nvSpPr>
            <p:cNvPr id="12" name="Rectangle 11">
              <a:extLst>
                <a:ext uri="{FF2B5EF4-FFF2-40B4-BE49-F238E27FC236}">
                  <a16:creationId xmlns:a16="http://schemas.microsoft.com/office/drawing/2014/main" xmlns="" id="{C6796413-4410-4607-90F7-7E7EB54D3751}"/>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402231" y="457200"/>
            <a:ext cx="11579384" cy="841248"/>
          </a:xfrm>
        </p:spPr>
        <p:txBody>
          <a:bodyPr/>
          <a:lstStyle/>
          <a:p>
            <a:r>
              <a:rPr kumimoji="0" lang="en-US" smtClean="0"/>
              <a:t>Click to edit Master title style</a:t>
            </a:r>
            <a:endParaRPr kumimoji="0" lang="en-US"/>
          </a:p>
        </p:txBody>
      </p:sp>
      <p:sp>
        <p:nvSpPr>
          <p:cNvPr id="14" name="Content Placeholder 13"/>
          <p:cNvSpPr>
            <a:spLocks noGrp="1"/>
          </p:cNvSpPr>
          <p:nvPr>
            <p:ph sz="half" idx="1"/>
          </p:nvPr>
        </p:nvSpPr>
        <p:spPr>
          <a:xfrm>
            <a:off x="406294" y="1600200"/>
            <a:ext cx="5586545"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6195986" y="1600200"/>
            <a:ext cx="5789692"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0"/>
          </p:nvPr>
        </p:nvSpPr>
        <p:spPr/>
        <p:txBody>
          <a:bodyPr/>
          <a:lstStyle/>
          <a:p>
            <a:fld id="{03F41C87-7AD9-4845-A077-840E4A0F3F06}" type="datetimeFigureOut">
              <a:rPr lang="en-US" smtClean="0"/>
              <a:pPr/>
              <a:t>12/9/2021</a:t>
            </a:fld>
            <a:endParaRPr lang="en-US"/>
          </a:p>
        </p:txBody>
      </p:sp>
      <p:sp>
        <p:nvSpPr>
          <p:cNvPr id="10" name="Footer Placeholder 9"/>
          <p:cNvSpPr>
            <a:spLocks noGrp="1"/>
          </p:cNvSpPr>
          <p:nvPr>
            <p:ph type="ftr" sz="quarter" idx="11"/>
          </p:nvPr>
        </p:nvSpPr>
        <p:spPr/>
        <p:txBody>
          <a:bodyPr/>
          <a:lstStyle/>
          <a:p>
            <a:r>
              <a:rPr lang="en-US" smtClean="0"/>
              <a:t>Add a footer</a:t>
            </a:r>
            <a:endParaRPr lang="en-US" dirty="0"/>
          </a:p>
        </p:txBody>
      </p:sp>
      <p:sp>
        <p:nvSpPr>
          <p:cNvPr id="31" name="Slide Number Placeholder 30"/>
          <p:cNvSpPr>
            <a:spLocks noGrp="1"/>
          </p:cNvSpPr>
          <p:nvPr>
            <p:ph type="sldNum" sz="quarter" idx="12"/>
          </p:nvPr>
        </p:nvSpPr>
        <p:spPr/>
        <p:txBody>
          <a:bodyPr/>
          <a:lstStyle/>
          <a:p>
            <a:fld id="{2A013F82-EE5E-44EE-A61D-E31C6657F26F}" type="slidenum">
              <a:rPr lang="en-IN" smtClean="0"/>
              <a:pPr/>
              <a:t>‹#›</a:t>
            </a:fld>
            <a:endParaRPr lang="en-IN"/>
          </a:p>
        </p:txBody>
      </p:sp>
    </p:spTree>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406294" y="5410200"/>
            <a:ext cx="11477810" cy="882650"/>
          </a:xfrm>
        </p:spPr>
        <p:txBody>
          <a:bodyPr anchor="ctr"/>
          <a:lstStyle>
            <a:lvl1pPr>
              <a:defRPr/>
            </a:lvl1pPr>
          </a:lstStyle>
          <a:p>
            <a:r>
              <a:rPr kumimoji="0" lang="en-US" smtClean="0"/>
              <a:t>Click to edit Master title style</a:t>
            </a:r>
            <a:endParaRPr kumimoji="0" lang="en-US"/>
          </a:p>
        </p:txBody>
      </p:sp>
      <p:sp>
        <p:nvSpPr>
          <p:cNvPr id="13" name="Text Placeholder 12"/>
          <p:cNvSpPr>
            <a:spLocks noGrp="1"/>
          </p:cNvSpPr>
          <p:nvPr>
            <p:ph type="body" idx="1"/>
          </p:nvPr>
        </p:nvSpPr>
        <p:spPr>
          <a:xfrm>
            <a:off x="375161" y="666750"/>
            <a:ext cx="5719252"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25" name="Text Placeholder 24"/>
          <p:cNvSpPr>
            <a:spLocks noGrp="1"/>
          </p:cNvSpPr>
          <p:nvPr>
            <p:ph type="body" sz="half" idx="3"/>
          </p:nvPr>
        </p:nvSpPr>
        <p:spPr>
          <a:xfrm>
            <a:off x="6191754" y="666750"/>
            <a:ext cx="5721498"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Content Placeholder 3"/>
          <p:cNvSpPr>
            <a:spLocks noGrp="1"/>
          </p:cNvSpPr>
          <p:nvPr>
            <p:ph sz="quarter" idx="2"/>
          </p:nvPr>
        </p:nvSpPr>
        <p:spPr>
          <a:xfrm>
            <a:off x="375161" y="1316038"/>
            <a:ext cx="5719252"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8" name="Content Placeholder 27"/>
          <p:cNvSpPr>
            <a:spLocks noGrp="1"/>
          </p:cNvSpPr>
          <p:nvPr>
            <p:ph sz="quarter" idx="4"/>
          </p:nvPr>
        </p:nvSpPr>
        <p:spPr>
          <a:xfrm>
            <a:off x="6196692" y="1316038"/>
            <a:ext cx="5716559"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0"/>
          </p:nvPr>
        </p:nvSpPr>
        <p:spPr/>
        <p:txBody>
          <a:bodyPr/>
          <a:lstStyle/>
          <a:p>
            <a:fld id="{03F41C87-7AD9-4845-A077-840E4A0F3F06}" type="datetimeFigureOut">
              <a:rPr lang="en-US" smtClean="0"/>
              <a:pPr/>
              <a:t>12/9/2021</a:t>
            </a:fld>
            <a:endParaRPr lang="en-US"/>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a:xfrm>
            <a:off x="10969943" y="6477000"/>
            <a:ext cx="1015735" cy="246888"/>
          </a:xfrm>
        </p:spPr>
        <p:txBody>
          <a:bodyPr/>
          <a:lstStyle/>
          <a:p>
            <a:fld id="{2A013F82-EE5E-44EE-A61D-E31C6657F26F}" type="slidenum">
              <a:rPr lang="en-IN" smtClean="0"/>
              <a:pPr/>
              <a:t>‹#›</a:t>
            </a:fld>
            <a:endParaRPr lang="en-IN"/>
          </a:p>
        </p:txBody>
      </p:sp>
      <p:sp>
        <p:nvSpPr>
          <p:cNvPr id="11" name="Straight Connector 10"/>
          <p:cNvSpPr>
            <a:spLocks noChangeShapeType="1"/>
          </p:cNvSpPr>
          <p:nvPr/>
        </p:nvSpPr>
        <p:spPr bwMode="auto">
          <a:xfrm>
            <a:off x="685621" y="6019801"/>
            <a:ext cx="11503204"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402231" y="457200"/>
            <a:ext cx="11579384" cy="841248"/>
          </a:xfrm>
        </p:spPr>
        <p:txBody>
          <a:body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03F41C87-7AD9-4845-A077-840E4A0F3F06}" type="datetimeFigureOut">
              <a:rPr lang="en-US" smtClean="0"/>
              <a:pPr/>
              <a:t>12/9/2021</a:t>
            </a:fld>
            <a:endParaRPr lang="en-US"/>
          </a:p>
        </p:txBody>
      </p:sp>
      <p:sp>
        <p:nvSpPr>
          <p:cNvPr id="21" name="Footer Placeholder 20"/>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pPr/>
              <a:t>‹#›</a:t>
            </a:fld>
            <a:endParaRPr lang="en-IN"/>
          </a:p>
        </p:txBody>
      </p:sp>
    </p:spTree>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3F41C87-7AD9-4845-A077-840E4A0F3F06}" type="datetimeFigureOut">
              <a:rPr lang="en-US" smtClean="0"/>
              <a:pPr/>
              <a:t>12/9/2021</a:t>
            </a:fld>
            <a:endParaRPr lang="en-US"/>
          </a:p>
        </p:txBody>
      </p:sp>
      <p:sp>
        <p:nvSpPr>
          <p:cNvPr id="24" name="Footer Placeholder 23"/>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pPr/>
              <a:t>‹#›</a:t>
            </a:fld>
            <a:endParaRPr lang="en-IN"/>
          </a:p>
        </p:txBody>
      </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685621" y="5849118"/>
            <a:ext cx="11503204"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title"/>
          </p:nvPr>
        </p:nvSpPr>
        <p:spPr>
          <a:xfrm>
            <a:off x="609441" y="5486400"/>
            <a:ext cx="11274663" cy="520700"/>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idx="2"/>
          </p:nvPr>
        </p:nvSpPr>
        <p:spPr>
          <a:xfrm>
            <a:off x="609442" y="609600"/>
            <a:ext cx="4010039"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14" name="Content Placeholder 13"/>
          <p:cNvSpPr>
            <a:spLocks noGrp="1"/>
          </p:cNvSpPr>
          <p:nvPr>
            <p:ph sz="half" idx="1"/>
          </p:nvPr>
        </p:nvSpPr>
        <p:spPr>
          <a:xfrm>
            <a:off x="4765492" y="609600"/>
            <a:ext cx="7118612"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fld id="{03F41C87-7AD9-4845-A077-840E4A0F3F06}" type="datetimeFigureOut">
              <a:rPr lang="en-US" smtClean="0"/>
              <a:pPr/>
              <a:t>12/9/2021</a:t>
            </a:fld>
            <a:endParaRPr lang="en-US"/>
          </a:p>
        </p:txBody>
      </p:sp>
      <p:sp>
        <p:nvSpPr>
          <p:cNvPr id="29" name="Footer Placeholder 28"/>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pPr/>
              <a:t>‹#›</a:t>
            </a:fld>
            <a:endParaRPr lang="en-IN"/>
          </a:p>
        </p:txBody>
      </p:sp>
    </p:spTree>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4672383" y="616634"/>
            <a:ext cx="6703854"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en-US" smtClean="0"/>
              <a:t>Click icon to add picture</a:t>
            </a:r>
            <a:endParaRPr kumimoji="0" lang="en-US" dirty="0"/>
          </a:p>
        </p:txBody>
      </p:sp>
      <p:sp>
        <p:nvSpPr>
          <p:cNvPr id="7" name="Date Placeholder 6"/>
          <p:cNvSpPr>
            <a:spLocks noGrp="1"/>
          </p:cNvSpPr>
          <p:nvPr>
            <p:ph type="dt" sz="half" idx="10"/>
          </p:nvPr>
        </p:nvSpPr>
        <p:spPr/>
        <p:txBody>
          <a:bodyPr/>
          <a:lstStyle/>
          <a:p>
            <a:fld id="{4509A250-FF31-4206-8172-F9D3106AACB1}" type="datetimeFigureOut">
              <a:rPr lang="en-US" smtClean="0"/>
              <a:pPr/>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1" name="Slide Number Placeholder 30"/>
          <p:cNvSpPr>
            <a:spLocks noGrp="1"/>
          </p:cNvSpPr>
          <p:nvPr>
            <p:ph type="sldNum" sz="quarter" idx="12"/>
          </p:nvPr>
        </p:nvSpPr>
        <p:spPr/>
        <p:txBody>
          <a:bodyPr/>
          <a:lstStyle/>
          <a:p>
            <a:fld id="{D57F1E4F-1CFF-5643-939E-02111984F565}" type="slidenum">
              <a:rPr lang="en-US" smtClean="0"/>
              <a:pPr/>
              <a:t>‹#›</a:t>
            </a:fld>
            <a:endParaRPr lang="en-US" dirty="0"/>
          </a:p>
        </p:txBody>
      </p:sp>
      <p:sp>
        <p:nvSpPr>
          <p:cNvPr id="17" name="Title 16"/>
          <p:cNvSpPr>
            <a:spLocks noGrp="1"/>
          </p:cNvSpPr>
          <p:nvPr>
            <p:ph type="title"/>
          </p:nvPr>
        </p:nvSpPr>
        <p:spPr>
          <a:xfrm>
            <a:off x="507868" y="4993760"/>
            <a:ext cx="7821163" cy="522288"/>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sz="half" idx="2"/>
          </p:nvPr>
        </p:nvSpPr>
        <p:spPr>
          <a:xfrm>
            <a:off x="507868" y="5533218"/>
            <a:ext cx="7821163"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Tree>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621" y="1050899"/>
            <a:ext cx="11503204"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Text Placeholder 7"/>
          <p:cNvSpPr>
            <a:spLocks noGrp="1"/>
          </p:cNvSpPr>
          <p:nvPr>
            <p:ph type="body" idx="1"/>
          </p:nvPr>
        </p:nvSpPr>
        <p:spPr>
          <a:xfrm>
            <a:off x="406294" y="1554163"/>
            <a:ext cx="11579384"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1" name="Date Placeholder 10"/>
          <p:cNvSpPr>
            <a:spLocks noGrp="1"/>
          </p:cNvSpPr>
          <p:nvPr>
            <p:ph type="dt" sz="half" idx="2"/>
          </p:nvPr>
        </p:nvSpPr>
        <p:spPr>
          <a:xfrm>
            <a:off x="8633751" y="76201"/>
            <a:ext cx="3351927" cy="288925"/>
          </a:xfrm>
          <a:prstGeom prst="rect">
            <a:avLst/>
          </a:prstGeom>
        </p:spPr>
        <p:txBody>
          <a:bodyPr vert="horz"/>
          <a:lstStyle>
            <a:lvl1pPr algn="l" eaLnBrk="1" latinLnBrk="0" hangingPunct="1">
              <a:defRPr kumimoji="0" sz="1200">
                <a:solidFill>
                  <a:schemeClr val="accent1">
                    <a:shade val="75000"/>
                  </a:schemeClr>
                </a:solidFill>
              </a:defRPr>
            </a:lvl1pPr>
          </a:lstStyle>
          <a:p>
            <a:fld id="{03F41C87-7AD9-4845-A077-840E4A0F3F06}" type="datetimeFigureOut">
              <a:rPr lang="en-US" smtClean="0"/>
              <a:pPr/>
              <a:t>12/9/2021</a:t>
            </a:fld>
            <a:endParaRPr lang="en-US"/>
          </a:p>
        </p:txBody>
      </p:sp>
      <p:sp>
        <p:nvSpPr>
          <p:cNvPr id="28" name="Footer Placeholder 27"/>
          <p:cNvSpPr>
            <a:spLocks noGrp="1"/>
          </p:cNvSpPr>
          <p:nvPr>
            <p:ph type="ftr" sz="quarter" idx="3"/>
          </p:nvPr>
        </p:nvSpPr>
        <p:spPr>
          <a:xfrm>
            <a:off x="4164515" y="76201"/>
            <a:ext cx="4469236" cy="288925"/>
          </a:xfrm>
          <a:prstGeom prst="rect">
            <a:avLst/>
          </a:prstGeom>
        </p:spPr>
        <p:txBody>
          <a:bodyPr vert="horz"/>
          <a:lstStyle>
            <a:lvl1pPr algn="r" eaLnBrk="1" latinLnBrk="0" hangingPunct="1">
              <a:defRPr kumimoji="0" sz="1200">
                <a:solidFill>
                  <a:schemeClr val="accent1">
                    <a:shade val="75000"/>
                  </a:schemeClr>
                </a:solidFill>
              </a:defRPr>
            </a:lvl1pPr>
          </a:lstStyle>
          <a:p>
            <a:r>
              <a:rPr lang="en-US" smtClean="0"/>
              <a:t>Add a footer</a:t>
            </a:r>
            <a:endParaRPr lang="en-US" dirty="0"/>
          </a:p>
        </p:txBody>
      </p:sp>
      <p:sp>
        <p:nvSpPr>
          <p:cNvPr id="5" name="Slide Number Placeholder 4"/>
          <p:cNvSpPr>
            <a:spLocks noGrp="1"/>
          </p:cNvSpPr>
          <p:nvPr>
            <p:ph type="sldNum" sz="quarter" idx="4"/>
          </p:nvPr>
        </p:nvSpPr>
        <p:spPr>
          <a:xfrm>
            <a:off x="10969943" y="6477001"/>
            <a:ext cx="1015735" cy="244475"/>
          </a:xfrm>
          <a:prstGeom prst="rect">
            <a:avLst/>
          </a:prstGeom>
        </p:spPr>
        <p:txBody>
          <a:bodyPr vert="horz"/>
          <a:lstStyle>
            <a:lvl1pPr algn="r" eaLnBrk="1" latinLnBrk="0" hangingPunct="1">
              <a:defRPr kumimoji="0" sz="1200">
                <a:solidFill>
                  <a:schemeClr val="accent1">
                    <a:shade val="75000"/>
                  </a:schemeClr>
                </a:solidFill>
              </a:defRPr>
            </a:lvl1pPr>
          </a:lstStyle>
          <a:p>
            <a:fld id="{2A013F82-EE5E-44EE-A61D-E31C6657F26F}" type="slidenum">
              <a:rPr lang="en-US" smtClean="0"/>
              <a:pPr/>
              <a:t>‹#›</a:t>
            </a:fld>
            <a:endParaRPr lang="en-US"/>
          </a:p>
        </p:txBody>
      </p:sp>
      <p:sp>
        <p:nvSpPr>
          <p:cNvPr id="10" name="Title Placeholder 9"/>
          <p:cNvSpPr>
            <a:spLocks noGrp="1"/>
          </p:cNvSpPr>
          <p:nvPr>
            <p:ph type="title"/>
          </p:nvPr>
        </p:nvSpPr>
        <p:spPr>
          <a:xfrm>
            <a:off x="406294" y="457200"/>
            <a:ext cx="11579384" cy="838200"/>
          </a:xfrm>
          <a:prstGeom prst="rect">
            <a:avLst/>
          </a:prstGeom>
        </p:spPr>
        <p:txBody>
          <a:bodyPr vert="horz" anchor="ctr">
            <a:normAutofit/>
          </a:bodyPr>
          <a:lstStyle/>
          <a:p>
            <a:r>
              <a:rPr kumimoji="0" lang="en-US" smtClean="0"/>
              <a:t>Click to edit Master title style</a:t>
            </a:r>
            <a:endParaRPr kumimoji="0" lang="en-US"/>
          </a:p>
        </p:txBody>
      </p:sp>
      <p:sp>
        <p:nvSpPr>
          <p:cNvPr id="9" name="Straight Connector 8"/>
          <p:cNvSpPr>
            <a:spLocks noChangeShapeType="1"/>
          </p:cNvSpPr>
          <p:nvPr/>
        </p:nvSpPr>
        <p:spPr bwMode="auto">
          <a:xfrm>
            <a:off x="685621" y="1050899"/>
            <a:ext cx="11503204"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Straight Connector 11"/>
          <p:cNvSpPr>
            <a:spLocks noChangeShapeType="1"/>
          </p:cNvSpPr>
          <p:nvPr/>
        </p:nvSpPr>
        <p:spPr bwMode="auto">
          <a:xfrm>
            <a:off x="685621" y="1057987"/>
            <a:ext cx="11503204"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ransition spd="med">
    <p:fade/>
  </p:transition>
  <p:timing>
    <p:tnLst>
      <p:par>
        <p:cTn id="1" dur="indefinite" restart="never" nodeType="tmRoot"/>
      </p:par>
    </p:tnLst>
  </p:timing>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B4738B-53C3-41D3-A617-4E25A1F23AB8}"/>
              </a:ext>
            </a:extLst>
          </p:cNvPr>
          <p:cNvSpPr>
            <a:spLocks noGrp="1"/>
          </p:cNvSpPr>
          <p:nvPr>
            <p:ph type="title"/>
          </p:nvPr>
        </p:nvSpPr>
        <p:spPr>
          <a:xfrm>
            <a:off x="621804" y="476672"/>
            <a:ext cx="9402274" cy="1400530"/>
          </a:xfrm>
        </p:spPr>
        <p:txBody>
          <a:bodyPr>
            <a:normAutofit fontScale="90000"/>
          </a:bodyPr>
          <a:lstStyle/>
          <a:p>
            <a:r>
              <a:rPr lang="en-IN" sz="4400" b="1" dirty="0">
                <a:solidFill>
                  <a:schemeClr val="accent6">
                    <a:lumMod val="75000"/>
                  </a:schemeClr>
                </a:solidFill>
              </a:rPr>
              <a:t/>
            </a:r>
            <a:br>
              <a:rPr lang="en-IN" sz="4400" b="1" dirty="0">
                <a:solidFill>
                  <a:schemeClr val="accent6">
                    <a:lumMod val="75000"/>
                  </a:schemeClr>
                </a:solidFill>
              </a:rPr>
            </a:br>
            <a:r>
              <a:rPr lang="en-IN" sz="4400" b="1" dirty="0">
                <a:solidFill>
                  <a:schemeClr val="accent6">
                    <a:lumMod val="75000"/>
                  </a:schemeClr>
                </a:solidFill>
              </a:rPr>
              <a:t/>
            </a:r>
            <a:br>
              <a:rPr lang="en-IN" sz="4400" b="1" dirty="0">
                <a:solidFill>
                  <a:schemeClr val="accent6">
                    <a:lumMod val="75000"/>
                  </a:schemeClr>
                </a:solidFill>
              </a:rPr>
            </a:br>
            <a:r>
              <a:rPr lang="en-IN" sz="4400" b="1" dirty="0">
                <a:solidFill>
                  <a:schemeClr val="accent6">
                    <a:lumMod val="75000"/>
                  </a:schemeClr>
                </a:solidFill>
              </a:rPr>
              <a:t/>
            </a:r>
            <a:br>
              <a:rPr lang="en-IN" sz="4400" b="1" dirty="0">
                <a:solidFill>
                  <a:schemeClr val="accent6">
                    <a:lumMod val="75000"/>
                  </a:schemeClr>
                </a:solidFill>
              </a:rPr>
            </a:br>
            <a:r>
              <a:rPr lang="en-IN" sz="4400" b="1" dirty="0" smtClean="0">
                <a:solidFill>
                  <a:schemeClr val="tx1">
                    <a:lumMod val="85000"/>
                  </a:schemeClr>
                </a:solidFill>
              </a:rPr>
              <a:t> Used Car Price Prediction </a:t>
            </a:r>
            <a:r>
              <a:rPr lang="en-IN" sz="4400" b="1" dirty="0">
                <a:solidFill>
                  <a:schemeClr val="accent6">
                    <a:lumMod val="75000"/>
                  </a:schemeClr>
                </a:solidFill>
              </a:rPr>
              <a:t/>
            </a:r>
            <a:br>
              <a:rPr lang="en-IN" sz="4400" b="1" dirty="0">
                <a:solidFill>
                  <a:schemeClr val="accent6">
                    <a:lumMod val="75000"/>
                  </a:schemeClr>
                </a:solidFill>
              </a:rPr>
            </a:br>
            <a:r>
              <a:rPr lang="en-IN" sz="4400" b="1" dirty="0">
                <a:solidFill>
                  <a:schemeClr val="accent6">
                    <a:lumMod val="75000"/>
                  </a:schemeClr>
                </a:solidFill>
              </a:rPr>
              <a:t/>
            </a:r>
            <a:br>
              <a:rPr lang="en-IN" sz="4400" b="1" dirty="0">
                <a:solidFill>
                  <a:schemeClr val="accent6">
                    <a:lumMod val="75000"/>
                  </a:schemeClr>
                </a:solidFill>
              </a:rPr>
            </a:br>
            <a:r>
              <a:rPr lang="en-IN" sz="4400" b="1" dirty="0">
                <a:solidFill>
                  <a:schemeClr val="accent6">
                    <a:lumMod val="75000"/>
                  </a:schemeClr>
                </a:solidFill>
              </a:rPr>
              <a:t/>
            </a:r>
            <a:br>
              <a:rPr lang="en-IN" sz="4400" b="1" dirty="0">
                <a:solidFill>
                  <a:schemeClr val="accent6">
                    <a:lumMod val="75000"/>
                  </a:schemeClr>
                </a:solidFill>
              </a:rPr>
            </a:br>
            <a:r>
              <a:rPr lang="en-IN" sz="4400" b="1" dirty="0">
                <a:solidFill>
                  <a:schemeClr val="accent6">
                    <a:lumMod val="75000"/>
                  </a:schemeClr>
                </a:solidFill>
              </a:rPr>
              <a:t/>
            </a:r>
            <a:br>
              <a:rPr lang="en-IN" sz="4400" b="1" dirty="0">
                <a:solidFill>
                  <a:schemeClr val="accent6">
                    <a:lumMod val="75000"/>
                  </a:schemeClr>
                </a:solidFill>
              </a:rPr>
            </a:br>
            <a:r>
              <a:rPr lang="en-IN" sz="2300" b="1" dirty="0">
                <a:solidFill>
                  <a:srgbClr val="F0932C"/>
                </a:solidFill>
              </a:rPr>
              <a:t>by </a:t>
            </a:r>
            <a:r>
              <a:rPr lang="en-IN" sz="2300" b="1" dirty="0" smtClean="0">
                <a:solidFill>
                  <a:srgbClr val="F0932C"/>
                </a:solidFill>
              </a:rPr>
              <a:t>Nidhi Charde.</a:t>
            </a:r>
            <a:endParaRPr lang="en-IN" dirty="0">
              <a:solidFill>
                <a:srgbClr val="F0932C"/>
              </a:solidFill>
            </a:endParaRPr>
          </a:p>
        </p:txBody>
      </p:sp>
    </p:spTree>
    <p:extLst>
      <p:ext uri="{BB962C8B-B14F-4D97-AF65-F5344CB8AC3E}">
        <p14:creationId xmlns:p14="http://schemas.microsoft.com/office/powerpoint/2010/main" xmlns="" val="3128983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AB6F3E-917E-4390-8E4E-D52E55B22909}"/>
              </a:ext>
            </a:extLst>
          </p:cNvPr>
          <p:cNvSpPr>
            <a:spLocks noGrp="1"/>
          </p:cNvSpPr>
          <p:nvPr>
            <p:ph type="title"/>
          </p:nvPr>
        </p:nvSpPr>
        <p:spPr>
          <a:xfrm>
            <a:off x="1522413" y="116632"/>
            <a:ext cx="9829799" cy="572343"/>
          </a:xfrm>
        </p:spPr>
        <p:txBody>
          <a:bodyPr>
            <a:normAutofit fontScale="90000"/>
          </a:bodyPr>
          <a:lstStyle/>
          <a:p>
            <a:r>
              <a:rPr lang="en-IN" dirty="0"/>
              <a:t>Univariate Vizualization of Categorical columns:</a:t>
            </a:r>
          </a:p>
        </p:txBody>
      </p:sp>
      <p:pic>
        <p:nvPicPr>
          <p:cNvPr id="8" name="Content Placeholder 7">
            <a:extLst>
              <a:ext uri="{FF2B5EF4-FFF2-40B4-BE49-F238E27FC236}">
                <a16:creationId xmlns:a16="http://schemas.microsoft.com/office/drawing/2014/main" xmlns="" id="{B4FC0C3E-D71C-4B79-A750-2C9B8121A7FB}"/>
              </a:ext>
            </a:extLst>
          </p:cNvPr>
          <p:cNvPicPr>
            <a:picLocks noGrp="1" noChangeAspect="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30216" y="980728"/>
            <a:ext cx="3528392" cy="2304256"/>
          </a:xfrm>
          <a:prstGeom prst="rect">
            <a:avLst/>
          </a:prstGeom>
          <a:noFill/>
          <a:ln>
            <a:noFill/>
          </a:ln>
        </p:spPr>
      </p:pic>
      <p:pic>
        <p:nvPicPr>
          <p:cNvPr id="6" name="Picture 5">
            <a:extLst>
              <a:ext uri="{FF2B5EF4-FFF2-40B4-BE49-F238E27FC236}">
                <a16:creationId xmlns:a16="http://schemas.microsoft.com/office/drawing/2014/main" xmlns="" id="{50966C53-84A8-4936-8F73-C36E558A537B}"/>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69876" y="980728"/>
            <a:ext cx="2857500" cy="2304256"/>
          </a:xfrm>
          <a:prstGeom prst="rect">
            <a:avLst/>
          </a:prstGeom>
          <a:noFill/>
          <a:ln>
            <a:noFill/>
          </a:ln>
        </p:spPr>
      </p:pic>
      <p:pic>
        <p:nvPicPr>
          <p:cNvPr id="9" name="Picture 8">
            <a:extLst>
              <a:ext uri="{FF2B5EF4-FFF2-40B4-BE49-F238E27FC236}">
                <a16:creationId xmlns:a16="http://schemas.microsoft.com/office/drawing/2014/main" xmlns="" id="{1D42BD10-5B33-43F0-B57B-743DA73E6D8E}"/>
              </a:ext>
            </a:extLst>
          </p:cNvPr>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326660" y="980728"/>
            <a:ext cx="2901950" cy="3096344"/>
          </a:xfrm>
          <a:prstGeom prst="rect">
            <a:avLst/>
          </a:prstGeom>
          <a:noFill/>
          <a:ln>
            <a:noFill/>
          </a:ln>
        </p:spPr>
      </p:pic>
      <p:pic>
        <p:nvPicPr>
          <p:cNvPr id="10" name="Picture 9">
            <a:extLst>
              <a:ext uri="{FF2B5EF4-FFF2-40B4-BE49-F238E27FC236}">
                <a16:creationId xmlns:a16="http://schemas.microsoft.com/office/drawing/2014/main" xmlns="" id="{D074FF0E-8234-4A87-BF78-0F749531B262}"/>
              </a:ext>
            </a:extLst>
          </p:cNvPr>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269876" y="3975272"/>
            <a:ext cx="3219450" cy="2766096"/>
          </a:xfrm>
          <a:prstGeom prst="rect">
            <a:avLst/>
          </a:prstGeom>
          <a:noFill/>
          <a:ln>
            <a:noFill/>
          </a:ln>
        </p:spPr>
      </p:pic>
      <p:pic>
        <p:nvPicPr>
          <p:cNvPr id="11" name="Picture 10">
            <a:extLst>
              <a:ext uri="{FF2B5EF4-FFF2-40B4-BE49-F238E27FC236}">
                <a16:creationId xmlns:a16="http://schemas.microsoft.com/office/drawing/2014/main" xmlns="" id="{8163F27E-024C-45D1-AA9A-00F7B6A01E01}"/>
              </a:ext>
            </a:extLst>
          </p:cNvPr>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772150" y="3945177"/>
            <a:ext cx="2927350" cy="2139315"/>
          </a:xfrm>
          <a:prstGeom prst="rect">
            <a:avLst/>
          </a:prstGeom>
          <a:noFill/>
          <a:ln>
            <a:noFill/>
          </a:ln>
        </p:spPr>
      </p:pic>
      <p:pic>
        <p:nvPicPr>
          <p:cNvPr id="12" name="Picture 11">
            <a:extLst>
              <a:ext uri="{FF2B5EF4-FFF2-40B4-BE49-F238E27FC236}">
                <a16:creationId xmlns:a16="http://schemas.microsoft.com/office/drawing/2014/main" xmlns="" id="{77D4FDA3-8B5E-4CC9-A1A9-6513AEBC5281}"/>
              </a:ext>
            </a:extLst>
          </p:cNvPr>
          <p:cNvPicPr>
            <a:picLocks noChangeAspect="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079010" y="3926042"/>
            <a:ext cx="3149600" cy="2139315"/>
          </a:xfrm>
          <a:prstGeom prst="rect">
            <a:avLst/>
          </a:prstGeom>
          <a:noFill/>
          <a:ln>
            <a:noFill/>
          </a:ln>
        </p:spPr>
      </p:pic>
    </p:spTree>
    <p:extLst>
      <p:ext uri="{BB962C8B-B14F-4D97-AF65-F5344CB8AC3E}">
        <p14:creationId xmlns:p14="http://schemas.microsoft.com/office/powerpoint/2010/main" xmlns="" val="110260560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D1B4AA-9FBD-415C-BA6D-654E3C233E45}"/>
              </a:ext>
            </a:extLst>
          </p:cNvPr>
          <p:cNvSpPr>
            <a:spLocks noGrp="1"/>
          </p:cNvSpPr>
          <p:nvPr>
            <p:ph type="title"/>
          </p:nvPr>
        </p:nvSpPr>
        <p:spPr>
          <a:xfrm>
            <a:off x="1522413" y="1124744"/>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xmlns="" id="{52FEEF28-260D-4FEE-96CD-90DDFCE6B64A}"/>
              </a:ext>
            </a:extLst>
          </p:cNvPr>
          <p:cNvSpPr>
            <a:spLocks noGrp="1"/>
          </p:cNvSpPr>
          <p:nvPr>
            <p:ph idx="1"/>
          </p:nvPr>
        </p:nvSpPr>
        <p:spPr>
          <a:xfrm>
            <a:off x="1522413" y="1700808"/>
            <a:ext cx="9829799" cy="4968552"/>
          </a:xfrm>
        </p:spPr>
        <p:txBody>
          <a:bodyPr>
            <a:noAutofit/>
          </a:bodyPr>
          <a:lstStyle/>
          <a:p>
            <a:pPr marL="0" lvl="0" indent="0">
              <a:lnSpc>
                <a:spcPct val="107000"/>
              </a:lnSpc>
              <a:spcAft>
                <a:spcPts val="800"/>
              </a:spcAft>
              <a:buNone/>
            </a:pP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Univariate numerical columns:</a:t>
            </a: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 can clearly see that there is skewness in most of the columns so we have to treat them using suitable methods.</a:t>
            </a:r>
            <a:endParaRPr lang="en-IN" sz="18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0" lvl="0" indent="0">
              <a:lnSpc>
                <a:spcPct val="107000"/>
              </a:lnSpc>
              <a:spcAft>
                <a:spcPts val="800"/>
              </a:spcAft>
              <a:buNone/>
            </a:pPr>
            <a:r>
              <a:rPr lang="en-IN" sz="1800" b="1"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Univariate categorical columns:</a:t>
            </a: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Maximum cars are petrol driven and also diesel driven.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Maximum cars are with Manual gear transmission.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Disc front brake cars are more in number followed by Ventilated Disc.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Drum rare break cars are more in number.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Maximum cars under sale are Maruti followed by Hyundai.</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rPr>
              <a:t>In Bangalore, </a:t>
            </a:r>
            <a:r>
              <a:rPr lang="en-IN" sz="1800" dirty="0" err="1">
                <a:solidFill>
                  <a:srgbClr val="000000"/>
                </a:solidFill>
                <a:effectLst/>
                <a:latin typeface="Calibri" panose="020F0502020204030204" pitchFamily="34" charset="0"/>
                <a:ea typeface="Calibri" panose="020F0502020204030204" pitchFamily="34" charset="0"/>
              </a:rPr>
              <a:t>delhi-ncr</a:t>
            </a:r>
            <a:r>
              <a:rPr lang="en-IN" sz="1800" dirty="0">
                <a:solidFill>
                  <a:srgbClr val="000000"/>
                </a:solidFill>
                <a:effectLst/>
                <a:latin typeface="Calibri" panose="020F0502020204030204" pitchFamily="34" charset="0"/>
                <a:ea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rPr>
              <a:t>mumbai</a:t>
            </a:r>
            <a:r>
              <a:rPr lang="en-IN" sz="1800" dirty="0">
                <a:solidFill>
                  <a:srgbClr val="000000"/>
                </a:solidFill>
                <a:effectLst/>
                <a:latin typeface="Calibri" panose="020F0502020204030204" pitchFamily="34" charset="0"/>
                <a:ea typeface="Calibri" panose="020F0502020204030204" pitchFamily="34" charset="0"/>
              </a:rPr>
              <a:t> and new-</a:t>
            </a:r>
            <a:r>
              <a:rPr lang="en-IN" sz="1800" dirty="0" err="1">
                <a:solidFill>
                  <a:srgbClr val="000000"/>
                </a:solidFill>
                <a:effectLst/>
                <a:latin typeface="Calibri" panose="020F0502020204030204" pitchFamily="34" charset="0"/>
                <a:ea typeface="Calibri" panose="020F0502020204030204" pitchFamily="34" charset="0"/>
              </a:rPr>
              <a:t>delhi</a:t>
            </a:r>
            <a:r>
              <a:rPr lang="en-IN" sz="1800" dirty="0">
                <a:solidFill>
                  <a:srgbClr val="000000"/>
                </a:solidFill>
                <a:effectLst/>
                <a:latin typeface="Calibri" panose="020F0502020204030204" pitchFamily="34" charset="0"/>
                <a:ea typeface="Calibri" panose="020F0502020204030204" pitchFamily="34" charset="0"/>
              </a:rPr>
              <a:t> we can find maximum cars for sale. Since these are most populated places.</a:t>
            </a:r>
            <a:endPar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xmlns="" val="352307873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Bivariate Vizualization of numerical columns:</a:t>
            </a:r>
          </a:p>
        </p:txBody>
      </p:sp>
      <p:pic>
        <p:nvPicPr>
          <p:cNvPr id="20481" name="Picture 1"/>
          <p:cNvPicPr>
            <a:picLocks noChangeAspect="1" noChangeArrowheads="1"/>
          </p:cNvPicPr>
          <p:nvPr/>
        </p:nvPicPr>
        <p:blipFill>
          <a:blip r:embed="rId2" cstate="print"/>
          <a:srcRect/>
          <a:stretch>
            <a:fillRect/>
          </a:stretch>
        </p:blipFill>
        <p:spPr bwMode="auto">
          <a:xfrm>
            <a:off x="2205981" y="1409700"/>
            <a:ext cx="8208912" cy="4683596"/>
          </a:xfrm>
          <a:prstGeom prst="rect">
            <a:avLst/>
          </a:prstGeom>
          <a:noFill/>
          <a:ln w="9525">
            <a:noFill/>
            <a:miter lim="800000"/>
            <a:headEnd/>
            <a:tailEnd/>
          </a:ln>
        </p:spPr>
      </p:pic>
    </p:spTree>
    <p:extLst>
      <p:ext uri="{BB962C8B-B14F-4D97-AF65-F5344CB8AC3E}">
        <p14:creationId xmlns:p14="http://schemas.microsoft.com/office/powerpoint/2010/main" xmlns="" val="385912984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8EA1D0-F625-4DBA-8C87-F9BCEE0175E0}"/>
              </a:ext>
            </a:extLst>
          </p:cNvPr>
          <p:cNvSpPr>
            <a:spLocks noGrp="1"/>
          </p:cNvSpPr>
          <p:nvPr>
            <p:ph type="title"/>
          </p:nvPr>
        </p:nvSpPr>
        <p:spPr>
          <a:xfrm>
            <a:off x="1522413" y="44623"/>
            <a:ext cx="9829799" cy="644351"/>
          </a:xfrm>
        </p:spPr>
        <p:txBody>
          <a:bodyPr>
            <a:normAutofit fontScale="90000"/>
          </a:bodyPr>
          <a:lstStyle/>
          <a:p>
            <a:r>
              <a:rPr lang="en-IN" dirty="0"/>
              <a:t>Bivariate Vizualization of numerical columns:</a:t>
            </a:r>
          </a:p>
        </p:txBody>
      </p:sp>
      <p:sp>
        <p:nvSpPr>
          <p:cNvPr id="19458" name="AutoShape 2" descr="data:image/png;base64,iVBORw0KGgoAAAANSUhEUgAAAqoAAAV8CAYAAADzRb3WAAAAOXRFWHRTb2Z0d2FyZQBNYXRwbG90bGliIHZlcnNpb24zLjMuMiwgaHR0cHM6Ly9tYXRwbG90bGliLm9yZy8vihELAAAACXBIWXMAAAsTAAALEwEAmpwYAAEAAElEQVR4nOzdd3hUxfrA8e/sJtmQSkijG6SGFELvXRKaCAIKFoo/Ra+CYsdKs13FK7ar4lVBRVFBFJASWugllJCEUIVITyOV1N2d3x+7CSm7SUgH5vM8edg9M2fOnADJu3Nm3hFSShRFURRFURSlrtHUdgcURVEURVEUxRIVqCqKoiiKoih1kgpUFUVRFEVRlDpJBaqKoiiKoihKnaQCVUVRFEVRFKVOUoGqoiiKoiiKUifZ1HYHlKrn4eEhfXx8arsbiqIoiqIoZTp48GCilNLTUpkKVG9BPj4+HDhwoLa7oSiKoiiKUiYhxD/WylSgqiiKcpPIzc7l0zdXsHPLMXJyDejstPQZ5MuMt8ZjZ6d+nCuKcutRc1QrQQjRUAixTAjxtxAiRgixVgjRprb7pSjKrSc3O5epQ95n44YYsvIkRqEhK0+ycUMMUwe/R252bm13UVEUpcqpQLWChBACWAmESSlbSinbA68C3lV4DTVEoigKAJ++uYKktBwovu21lCSl5fDZ7N9rp2OKoijVSAVCFTcQyJNSfpl/QEoZIYRwEkJsBtwAW+B1KeWfQggfYD2wE+gBHAG+A+YCXsCDUsr9Qog5QGPAB0gUQjQDZkgpIwCEELuAf0kpI2vkLm8R47vPJTM7r7a7oSgVZpCAEKavwszvQ9dFs3n96zXfMUWpQg72tvy2b3a1XiMvL48LFy6QnZ1drddRSrK3t6dp06bY2tqW+xwVqFacP3DQwvFsYIyUMk0I4QHsFUKsMpe1AsYD04Bw4AGgDzAK02jsaHO9zkAfKWWWEGIyMAWYaZ5WoLMUpAohppnbpXnz5lVyg7eSzOw8DIiyKypKXVXWP18hMNRIRxSl+tTEgMKFCxdwdnbGx8cHUfyDn1JtpJQkJSVx4cIFWrRoUe7zVKBa9QTwjhCiH2AEmnB9OsBZKWUUgBDiKLBZSimFEFGYRlDzrZJSZplf/wa8IYR4EXgEWGzpolLKRcAigC5dukhLdW5nDva2akRVuakVjKhaIyVa9TtXuck52Jd/pK2isrOzVZBaC4QQuLu7k5CQcEPnqUC14o4C4ywcfxDwBDpLKfOEELGAvbksp1A9Y6H3Ror+XVzLfyGlzBRCbATuAe4DulRJ728z1f0oSVGq24cv/czGDTGmOaqFf8Ga3wcP8+e5f0+ovQ4qyk1EBam1oyLfd7WYquK2ADohxGP5B4QQXYE7gHhzkDrQ/L6y/gd8AoRLKa9WQXuKotxkZrw1HncXncU5qu4uOqbPt/S5WVGUuu7KlStMmDCBli1b0r59e4YPH8727dsZN870fzoiIoK1a9cW1F+1ahXvvfdebXW3xqlAtYKklBIYAwwxp6c6CswB1gJdhBAHMI2uHq+Cax0E0jAtvlIU5TZkZ2fDdxtfInioH/VsNWikkXq2GoKH+vHd5lkqj6qi3ISklIwZM4YBAwbw999/ExMTwzvvvIMQguXLlwMlA9VRo0Yxa9as2upyjROyeKoTpc4RQjQGwoB2UkpjWfW7dOki1c5UiqIoilLSsWPH8PX1re1uALBlyxbmzJnD9u3bixyPjY1l5MiRHDp0iFatWpGVlUWTJk145ZVXyMrK4sCBA3z22WckJCTwxBNPcO7cOQAWLlxI79692bZtG8888wxgety+fft2nJ2da/z+LLH0/RdCHJRSWpzaqD6C13FCiEnA28Bz5QlSFUVRFEW5OURHR9O5c2er5XZ2dsybN68gMAVYvHhxQfkzzzzDs88+S58+fTh37hwhISEcO3aMBQsW8Pnnn9O7d28yMjKwt7e3coW6TwWqdZyU8nvg+9ruh6IoiqIodcumTZuIiYkpeJ+WlkZ6ejq9e/fmueee48EHH+Tee++ladOmtdjLylFzVBVFURRFUWqBn58fBw9aSslePkajkT179hAREUFERAQXL17E2dmZWbNm8b///Y+srCx69OjB8eOVXi5Ta1SgaoUQwl4IsV8IcUQIcVQIMddKvbZCiDAhRIQQ4pgQYlEFrrW78j1WlIrJys3mx4OvEHasC9Fn2hJ2rAs/HnyFHH1O2ScrSh2Rm53Lhy/9zJgubzI88DXGdHmTD1/6mdxcfW137bZ2JTmehfuGsu5vPzafbce6v/1YuG8oSWkqgQ3AoEGDyMnJ4euvvy44Fh4ezj///FPw3tnZmfT0dIvnBwcHF0wJANPCK4C///6bgIAAXn75Zbp06aIC1VtUDjBIStkBCAKGCiF6WKj3CfCRlDJISukLfFreCwghtABSyl5V0F9FuWFZudlsPDaMkEbf4+d6GW/7DPxcLxPS6Hs2HB1KVq7aYlCp+3Kzc5k65H02boghK09iFBqy8iQbN8QwdfB75Gbn1nYXb0tXkuPZmxhMR+8zOGjzsBFGHLR5dPQ+w464QVxJjq/tLtY6IQQrV65k48aNtGzZEj8/P+bMmUPjxo0L6gwcOJCYmBiCgoL45Zdfipz/ySefcODAAQIDA2nfvj1ffmna1X3hwoX4+/vToUMH6tWrx7Bhw2r0vqqSWvVfDkIIB2An8C8p5b5iZZHAVHMKqcLHtcB7wABAB3wupfxKCDEAmA1cBoKklO2FEBlSSifzeS9iSuyvA1ZKKWcLIRyBX4GmgBaYL6Us+q+1ELXqXymvHw++Qkij763lkGfD5ck81Pmd2uugopRDmZshDPVTmyHUgoX7htLR+4zVny+H41oys/u6Gu9XXVr1fzu60VX/akS1FEIIrRAiAogHNhYPUs0+ArYIIdYJIZ4VQtQ3H/8/IFVK2RXoCjwmhMjf3LYb8JqUsn2x6wUDrc3lQUBn81asQ4FLUsoOUkp/YH1V3qdy+2rqsBGwmEMegCbmckWpy3ZuOWZ6YeUf8o7Nx2q4RwpAW4/zgPWfL209ztVwj5SbkQpUSyGlNEgpgzCNZHYTQvhbqPMd4Av8hmn0dK8QQgcEA5PMge4+wB1TEAqwX0p51sIlg81fh4FDQDvzOVHAXUKIfwsh+kopU4ufKISYJoQ4IIQ4cKP76Cq3Lw+d5XlP+Tx1aTXUE0WpuJxcQxnlap5qbbDTlP73Ula5ooAKVMtFSpmCKeH+UCvll6SU30op7wH0gD8ggBnmuatBUsoWUspQ8ynXrFxKAO8WOqeVlPIbKeVJoDOmgPVdIcSbFvqwSErZRUrZxdPTszK3q9xGEnNKTwCdkONSQz1RlIrT2WnLKFeZGGtDrrH0v5eyyhUFVKBqlRDCM/8xvhCiHnAXFrZDFUIMFULYml83xDRyehHYAPyrUFkb81zT0mwAHhFC5M9XbSKE8DLvTJUppfwRWAB0qop7VJQLmUMA05yxwvLfXzSXK0pd1meQeb6blX/IfQer+Yi14URiM8D6z5cTic1ruEfKzUgFqtY1AraaF0uFY5qjusZCvWAgWghxBFOg+aKU8grwPyAGOCSEiAa+oowNFswjrj8Be4QQUcBywBkIAPabpxG8BrxVBfenKIzvMIc9CW0sziHbk9CG8R1m107HFOUGzHhrPO4uOouTId1ddEyfP652Onabe9j3J5LzHCz+fEnOc+Bh36W10zHlpqJW/d+C1Kp/5UZk5WazImoeTRw24qlLIyHHhYuZQxjfYTY6G11td09RyiU3O5fPZv/Ojs3HyMnVo7Ozoe9gX6bPH4edevRfa64kx7Ps5GTaepzDTmMg16jlRGJzHvZdirtLg1rpk1r1X7tudNW/ClRvQSpQVRRFURTL6kKgKoTgoYce4ocffgBAr9fTqFEjunfvzpo1lh7e3pg5c+bg5OTECy+8UO5zevXqxe7d1b//0I0GqupjpqIoiqIoigUGvYFNP+9iw/c7SLh4Fc8mDQiZ1Je7HuiDVlvx2ZOOjo5ER0eTlZVFvXr12LhxI02aNKnCnt+4mghSK0LNUVUURVEURSnGoDfwzpQv+Oip74jZd5qEC1eJ2Xeaj576jncm/xeDvnLptYYNG8Zff/0FwM8//8zEiRMLyubMmcOCBQsK3vv7+xMbG0tsbCzt2rXj0Ucfxd/fnwcffJBNmzbRu3dvWrduzf79+wvOOXLkCIMGDaJ169YFW7RmZGQwePBgOnXqREBAAH/++WdBfScnp0rdT3VRgaqiKIqiKEoxm37exa5VBy2W7Vp1kM3LKjcCOWHCBJYtW0Z2djaRkZF07969XOedPn2aZ555hsjISI4fP85PP/3Ezp07WbBgAe+8c30nwcjISP766y/27NnDvHnzuHTpEvb29qxcuZJDhw6xdetWnn/+eer6FFD16L+aCCEMmPKe2mLKrboEWCilNFqp3xj4REqplqcq1cYgDWxP2MOWuO14GPbQzSkWL7sMpJRkGgWX8xyIyWzM4QQf8mIb8/mEF9l4+QzLjkdyPDGB7Nw8XJ2vUb9BJjZ2evR5WjLi6sG+enhE6bmrRyuefvs+tXhFUZSb3obvd5Ravv77HQQ/1LfC7QcGBhIbG8vPP//M8OHDy31eixYtCAgIAMDPz4/BgwcjhCAgIIDY2NiCevfccw/16tWjXr16DBw4kP379zNixAheffVVtm/fjkaj4eLFi8TFxdGwYcMK30d1U79Nqk+WeVcrhBBemNJOuQIW8/1IKS8BJYJUIYSNlFJtq6JUmkEa+OTUIg5cPcgUj8MEOVwpUu4KNLDLpVm9FFo7xRPq3p7H97xE+Pk7kAhA0rT5VVycsgvOsbU1Uq9FHuneOZxrVp81G89yaPB7LN74Enb2djV7g4qiKFUo4eLV0ssvJFX6GqNGjeKFF14gLCyMpKTr7dnY2GA0Xh/Xys6+/nNXp7uejUWj0RS812g06PXXwwVRLC+YEIKlS5eSkJDAwYMHsbW1xcfHp0jbdZF69F8DpJTxwDRgujD5nxAiwvyVIISYLYTwMedbRQgxRQjxmxBiNRAqhHAUQnwrhAgXQhwWQtxTqzek3JS2J+xh/9XDdHO4SJDDFYtJuHUCdMCdukTa6OJo6JFKU7dkAOq7ZOLilG3xPGeHHOzaZZHeXku83sBns3+vmZtSFEWpJp5NSk+f5dnUvdLXeOSRR3jzzTcLRkjz+fj4cOjQIQAOHTrE2bOWdl0v3Z9//kl2djZJSUmEhYXRtWtXUlNT8fLywtbWlq1bt/LPP/9U+h6qmxpRrSFSyjNCCA3gJaV8FEAIcQemTQIWY9o+tbCeQKCU8qoQ4h1gi5TyEfNuWfuFEJuklNa2YlVuQxuie+Fpn1LieAPdNWyEkdZIFjQFG2GKNC0l4QZw1oADMLb+CYzyJHhBfmxqREOqvp7F68vmQMfr74+cncOFa668+uV4bLIlntFZNGpevh/s3o3q897HD5arrqIoSnUImdSXmH2nrZYPnVTxx/75mjZtyjPPPFPi+NixY/n+++8JCgqia9eutGnT5obb7tatGyNGjODcuXO88cYbNG7cmAcffJC7776bLl26EBQURLt27Sp9D9VN5VGtJkKIDCmlU7FjKUBbKWWcEMIe2A68KqXcJITwAdZIKf2FEFOA/lLKqebzDgD2mOa6AjQAQqSUxwq1PQ3TqC3NmzfvfDN8SlKq1qHT7WnmkFrb3SjiXKYrkxc9hjbTiPfBzHKf16RZA7779alq7JmiKLer8uZRNRiMvDP5vxYXVPUe1ZlXlzxZqRRVtyuVR7WOEkLcCRiAePOhL4HfpZSbrJxSeLRUAGOllCestS+lXAQsAlPC/8r3WLnZJGTXt3g8f0QV80xTGyHRFB+/L0RK0z9UAKM0VSzXiGqJdgRXsp3RZhqwyZZopLyhEVVFUZTapNVqeHXxv9i8bDfrv99BwoUkPJu6M3RSXwZP7K2C1BqiAtUaIITwxBSYfiallEKIpwBnKeV75WxiAzBDCDHDfH5HKeXhauuwclMK8S89VcrW+J0sOvM9PRzO84BHJFIWffyf/z7dCDnAlrS2nMhpxOHYZpxPbkB9l2s09k6xet7lJBe0mx1xO5jD8H5tee7fE+gAjPisWm5XURSl2mlttAQ/1LdSq/uVylEfB6pPPfNiqaPAJiAUmGsuewEIKLSg6oky2pqPKc1VpHnB1fxq67Vyy+rv2YtuDTqyL7MpEZkNLc5RzZGmIPVMjgcncxpyJdGV88luAKSkOZCWYW/xvPRMHbnH6+EcY8DLRsv0+SrLmqIoilJ5akS1mkgptaWUtbBS5G8uX4xpgVV+/Szg8SrsnnIb0ggNT7eexo6EvWyJa8HRDFMeVe/CeVRzHYjJasyhBB/0sU34asILbPI5y8/Hj3A8MYHL59y55nwN1waZ2BbLo9o8ysCQnq2Y8dZ4lUdVURRFqRLqt4mi3Ea0QssAr94M8OptsTwQCCl27D7nAO5rE2Cp+nWTq6R7iqIoilKEevSvKIqiKIqi1EkqUFUURVEURalBQgief/75gvcLFixgzpw5VdZ+bGws9erVo2PHjvj6+tKtWzeWLFlS5nlhYWGMHDkSgDlz5rBgwQKL9Xr16lVlfS2LevSvKEqtMUoDx1NDiUldS0ZePHpZj/PZDTib6YSnrgHBDXswyKszR5K3svWf1aTlJZKdpkN/rjWDWoxkeP+AIiliriTHs+zkJNp6nMdOYyDXqOVEYjMe9v0JdxfTLjPZ2dks3zCP+u6bcHVNIzXVhZSkuxg/bDY6Ox16o5Hfz0Tx698RpBr/waVeMhqRS3a2lviE+qRcqU8L4ciwTkfp0HA3Hrp0EnOcuZA5hPEd5qCz0Vm7XQBys3P59M0V7NxyjJxcAzo7LX0G+db43F690ciK09H8ciKKy9fSaOTowv1tAxjXyh+tRo1hKAqAQW9g02/7CP15DwkXk/Fs4kbwxJ7cdV+PSqWn0ul0/P7777zyyit4eHhUYY+va9myJYcPmxIEnTlzhnvvvRej0cjUqVMr3fbu3aVnmalK6qdRNRBCNBRCLBNC/C2EiBFCrBVClGtbCfNWqg9Udx8VpbYZpYH1F+ex5coHXMk6SoY+gWzDOTxtI2imi+RY2hkWnvyJt2NmsOby51yzO4fWMRPHRsm4dt/P2sRPeGPhKvQG037YV5Lj2ZsYTEfvMzho87ARRhy0eXT0PsOOuEFcSY4nOzubVdtH0KnTEu684yLu9dO5846LdOq0hD/DhpORmcmMHX/w8t6/SNMexsPtAnb217DR5eHkms2dra7Qwu8cjwz+kQfarsDP9TLe9hn4uV4mpNH3bDg6lKxc6/tm52bnMnXI+2zcEENWnsQoNGTlSTZuiGHq4PfIzc6tke+93mjkqa2reGnHeg7GX+TStXQOxl/kpR3reXLrKvSF9hhXlNuVQW/g3ce/ZeFzS4kJP0PCpWRiws+w8LmlvDvtGwx6Q9mNWGFjY8O0adP46KOPSpQlJCQwduxYunbtSteuXdm1axcAAQEBpKSkIKXE3d2d77//HoCHH36YTZuspWQ3ufPOO/nPf/7DJ598AsC1a9d45JFH6Nq1Kx07duTPP/+0eF5MTAwDBgzgzjvvLDgXwMnJyWL96qAC1SomhBDASiBMStlSStkeeBXwLlTHakYAwAdQgapyyzueGsqZjB0ljksJjezTaGKfjKddBnCZ4hvoSQne7RM5lb2LDdtjAFh2chJutpkW67rZZrLs5GSWb5iHv+9xi3X8fY/z5dZXWH/+BJ7OGbg7WW5rWNMTDPQ6Y7Gsp+dJVkTNs3rPn765gqS0HCydnJSWw2ezf7d6blVacTqa9bEnLZatjz3J76eP1kg/FKUu2/TbPnatjbBYtmttBJuX769U+0899RRLly4lNbXojoLPPPMMzz77LOHh4axYsYJHH30UgN69e7Nr1y6OHj3KnXfeyY4dpp+fe/fupUePHmVer1OnThw/fhyAt99+m0GDBhEeHs7WrVt58cUXuXat5K7sx48fZ8OGDezfv5+5c+eSl5dXqXuuCPXov+oNBPKklF/mH5BSRgghBgghtgKXgSAhRADwHjAA0AGfSym/Mh/zFUJEAEswBb0/AI7m5qZLKWtuzF1RqsHM+cvx6vMbLo1KluXnaW1mn0yqwaHgWD+Hk7jbZCAK7YF178MHgZ+JPAeDLLRV2KBGUWgaReKqsf4J/cGg5UyQglI27sJGyCL9LN7vIQ2XcOHC9xjRkKa3L1In5EnTV2miY9+0WiYR5Bq0JbYBu5LjzLOHRyKumu7MNk1yx2/ZONjb8tu+2SXa+eVEVKl9+OVkZNmZHhTlFhf6855Syzf8tJvgCT0r3L6LiwuTJk3ik08+oV696zv+bdq0iZiYmIL3aWlppKen07dvX7Zv384dd9zBv/71LxYtWsTFixdp0KBBuUY4ZaEPyKGhoaxatapgDmp2djbnzp0rcc6IESPQ6XTodDq8vLyIi4ujadOmFb7nilCBatXzB0puDGzSDfCXUp4VQkwDUqWUXYUQOmCXECIUmAW8IKUcCSCEcACGSCmzhRCtgZ+BEvvhmtubBtC8efMqvylFqUpXEtJoVC+91Dr1tHlkSX3Be0dNDrai8o+kNYBNKZFofiBa4fYF6IQEDNSzKzlCUS0ESDvIa2AKVCVGDAgysy2Pfly+llZqc5cySi9XlNtBwsXkSpWXx8yZM+nUqVOReaNGo5E9e/YUCV4B+vXrx+eff865c+d4++23WblyJcuXL6dv3/LtmnX48GF8fX0BU9C6YsUK2rZtW6ROXFxckfc63fU591qtFr1eT01Tj/5r1n4p5Vnz62BgknnkdB/gDrS2cI4t8LUQIgr4DWhvqWEp5SIpZRcpZRdPT8+q77miVKGGni4YspxLrZNlsCXXeP2z9DWjjjypQS9Fhb+MEoyAXlr/yjEKckv5MpYRxxrNbWQZtcTlOlbp15VcJ85luXIus+jXlWxnRC7YXTWavtIkWiQO9rYW+9jI0aXUe2jsVHq5otwOPJu4Vaq8PBo0aMB9993HN998U3AsODiYzz67vvd0REQEAM2aNSMxMZFTp05x55130qdPHxYsWFCuQDU2NpYXXniBGTNmABASEsKnn35aMMqav+iqLlIjqlXvKGBt/8jCwysCmCGl3FC4ghBiQLFzngXigA6YPlhYX6mhKDeJhW+MIybFkS1XPihRJqXpMfr5bDdyjLY42+YgJWzPbFOiztE/2zCl12RGDPRn4b6hdPQ+U1BWvO7huJZ4XOlIp05LrNZZGzmOz5Mb4umcTkvvRIv1ejqd5wH3SKttbLwymYc6v2Pxvj986Wc2bojB2snBQ/147t8Tbvj7CTDCr9iB163Xvb9tAAfjL1ovbxNYoT4oyq0keGJPYsLPWC0PeaBqUjQ9//zzRQLTTz75hKeeeorAwED0ej39+vXjyy9Nswm7d++OwWBaxNW3b19eeeUV+vTpY7Hdv//+m44dO5KdnY2zszMzZswoGLl94403mDlzJoGBgUgp8fHxYc2aNVVyP1VNyOKT+pVKMS+m2gv8T0r5tflYV2A40LXQI/1p5mPjpZR55qwAF4F2wH+klP3N9T4CLkgpPxRCTAW+lVKWNoWOLl26yAMHDlTTHSpK1chf9W9pQdXlbBcOpZmmsHRvkItpandRcTEeuJ27m/nPjkKr1ZCUdpUdcYNws80sUTc5z4G+3ltwsnfkz7Dh+PseL1En+lg7RvZbw/P71rH+/HFaN4zH3alkW1eTHfi/RgcZ6FXyF9iehDaE+K23mqIqN1fP1MHvmRZUFePuouO7zbNqJEWVwWjkya2rLC6oGurThv8OHKVSVCm3rGPHjhU8Ai+NwWDk3WnfWFxQ1Xt4EK8s+r9Kpai6XVn6/gshDkopS0xrBBWoVgshRGNgIdAZ0whoLPAHcE+hQFUDvAXcjWl0NQEYDWQC6wEPYDGwBlhhPr4V0yhsqbOmVaCq3Czy86geS11Hel4ceunA+Wy3gjyqIQ17MNCrM0eSwwg7t5rU3ASyU3Xoz7dm8J13M6yfv4U8qpNp63GuUB7V5jzsu7RIHtUVG+bj4r6R+q5ppKS6kJY0hHHD3izIo7rybDS/no4gxRhbKI+qDfEJrqRcqc+dwpGhHWMIbLQbT10aCTkuXMwcwvgOs8uVR/Wz2b+zY/MxcnL16Oxs6DvYl+nzx9V4HtXfTx/ll5ORXMpIo7GTC/e3CWRsKz8VpCq3tPIGqmBKUbV5+X42/LS7II9qyAO9GDy+uwpSK0gFqooKVBVFURTFihsJVJWqd6OBqvo4oCiKoiiKotRJKlBVFEVRFEVR6iQVqCqKoiiKoih1kkpPVQFCCAMQhWkRlIFy7BYlhMgoaxGUouQzSAPbE/YQFr+LpNyruNs1oL9nT1xts4lI2UxqXiKuth74O/fn1LntNHXYhIcuncQcZy5kDmF8hzlohS3rtkWy85+V1LszBnvnTK7lOJCS5kffxvcyrEUrZiz8kd3OSfRvfZzgpkfxrpdGmt6eLI0tTjZZ2GmM5Bq1RKU0YUlEPxo6evBYpx6MbxWoFtwoiqIo1U4tpqqAwkGnECIEeDU/nVR5zqluajHVzc0gDXxyahH7rxZOwCxpbJ+Ks831tEYCSYjT37S0SynRxp6ENuza9CTSZyXN/a6UKD91uSHrjgSS5wKvBK6lj/ffJerkSC1pRh2YNxRNzqvHS/vuJQ87Qpq24bN+Y7BRwaqiKDeZurKYKi4ujmeffZa9e/fi5uaGnZ0dL730EmPGjKntrlUrtZiq5rkAyQBCCCchxGYhxCEhRJQQ4h5LJwghXhRChAshIoUQc83HfIQQx4QQXwshjgohQoUQ9cxlQUKIveb6K4UQld8OQ6mztifsKRakgotNNs42psT3+drZJdHSLoXinzWlhJ6eJ/Hy/57mflcslrdudIXWLS9xV6Nj9PH+22IdnTCgE/qC9262Wfyf3y6QsOHCSVaeja6qW1YURamTDHoDG37bz/P3fcakvm/z/H2fseG3/RgMldvOWUrJ6NGj6devH2fOnOHgwYMsW7aMCxculL9v5sT/tzo1oloBhR792wONgEFSyoNCCBvAQUqZJoTwwJT4v7WUUuaPqAohgjHtXPU4pqGqVcD7wDngNNBFShkhhPgVWCWl/FEIEYkpf+o2IcQ8wEVKOdNa/9SI6s3pnWMfkZCTRFJOMt66eGw1Bu51OYaLNheQ5O/yoEECEgeNvtR96fVSkGW0PLtHp9EjCrUJpq1FU4v97JUSDOZaRgTJhnropRaAHGnDjJ0PFGkDo8Auw3RN+2xBYJRjmffd0NuV9z+YWGY9RVGUqlDuhP96A+8+8yO7NpT8UN47xJ9XPn4IrY22Qn3YvHkz8+bNY9u2bSXKFi9ezIEDBwp2qxo5ciQvvPACAwYMwMnJieeee44NGzbw4YcfcuLECf7973/TuHFjWrdujU6n47PPPmP16tW89dZb5Obm4u7uztKlS/H29ubq1as88sgjnDlzBgcHBxYtWkRgYCBz5szh3LlznDlzhnPnzjFz5kyefvrpCt1bWW50RFXNUa2YLCllEIAQoifwvRDCH1Pg+Y4Qoh+m3/tNAG+g8LPXYPNX/pCZE9AaU6B6VkoZYT5+EPARQrgC9aWU+f+alwC/Fe+QeaeraQDNmzevmrtUalRCThJXsuMBsNUYsNMYcNXmUF9bchej8rAREmdtXrnr6y3EvEKADbKgXCPATpg/xRsBLRQ+TQpJloMp2tXrJRcvJFeo74qiKLVt08qDFoNUgF0botn8xyGCx3WtUNtHjx6lU6dON3zetWvX8Pf3Z968eVy6dImHHnqIQ4cO4ezszKBBg+jQoQMAffr0Ye/evQgh+N///sf777/Phx9+yOzZs+nYsSN//PEHW7ZsYdKkSURERABw/Phxtm7dSnp6Om3btuVf//oXtra2Fbq/qqQC1UqSUu4xj556YtoS1RPobN4WNRbTqGthAnhXSvlVkYNC+ACFIxIDUO8G+rEIWASmEdUbvA2lDvDUuQOQlJNMntH0KT3VoDOPe9bMiGpxxUdUjZIiI6oYKNKGMArsMk0ziuz1giZNyzeiqiiKUteE/ra/1PINv+2vcKBa3FNPPcXOnTuxs7PjqaeeslpPq9UyduxYAPbv30///v1p0MC069748eM5edK0LfKFCxe4//77uXz5Mrm5ubRo0QKAnTt3smLFCgAGDRpEUlISqampAIwYMQKdTodOp8PLy4u4uDiaNm1aJfdXGSpQrSQhRDtACyQBrkC8OUgdCNxh4ZQNwHwhxFIpZYYQoglgddhLSpkqhEgWQvSVUu4AHgZKPitQbnqv+j4LwNb4nSw68z0AH2b2BcDFJotG9mlIaRrlBPC1S2SQU2yRY0DB+5+iO6K745rV8nWn/Glsk8qz/pus1kmXduRI24L3+1N8+DJ6IAh4v+cIzk4OrNbviaIoSm1JuJxaevmllAq37efnVxAwAnz++eckJibSpUsXbGxsMBqvDx1kZ2cXvLa3t0erNQ0WlDZ1c8aMGTz33HOMGjWKsLAw5syZY/UcYf7hr9Nd3/5Zq9Wi1+srdnNVTC2mqph6QogIIUQE8AswWUppAJYCXYQQB4AHgePFT5RShgI/AXuEEFHAcsC5jOtNBj4wz1UNAuZV1Y0odU9/z150a9CxyLE0vT3pel2RYPJ4rjt/59YvcgxMAeWehDYkRk3m3NGGFstPXW7IqdNN2HTJl51xLS3WyZFa06ip+X1yXj0WHe0DAkKatuHeFv5VdcuKoih1jmej0p/2eDauX+G2Bw0aRHZ2Nl988UXBsczMTAB8fHyIiIjAaDRy/vx59u+3PLLbrVs3tm3bRnJyMnq9vkjgm5qaSpMmTQBYsmRJwfF+/fqxdOlSAMLCwvDw8MDFxaXC91ET1IhqBUgpLc6ellImAj2tlDkVev0x8LGFav6F6iwo9DoC6FHB7io3GY3Q8HTraexI2EtYwk4Sc67ioWtAP49e1LfN5nDKZlLzEnC19UTj+C82nNtOE4dNeOrSSMhx4WLmEMZ3mM1wf1vWb2/Nzt0rsW95tCCPanKaP/2bjOGtx1rx9MKlLMgYxv5WxwlpehRvhzRS9fXIFjY42RbKo5rchCVH+tHC0YPHOvdgXEuVR1VRlFtb8PhuxBz6x2p5yPhuFW5bCMEff/zBs88+y/vvv4+npyeOjo78+9//pnfv3rRo0YKAgAD8/f2tzmVt0qQJr776Kt27d6dx48a0b98eV1dTcD1nzhzGjx9PkyZN6NGjB2fPni04PnXqVAIDA3FwcCgSxNZVatX/LUit+lcURVEUy8q96t9g5N2nf7C+6v+Th9Fqa/cDe0ZGBk5OTuj1esaMGcMjjzxS5/OwqlX/iqIoiqIolaTVanjl44fY/MchNvy2n4RLKXg2rk/I+G4MHtO51oNUMI2Qbtq0iezsbIKDgxk9enRtd6nKqUBVURRFURTFAq2NluBxXatsdX9VW7BgQdmVbnK1/3FAURRFURRFUSxQI6pVqNCOVTbAWeBhKWVKBdvaLaXsZeH4YmCNlHJ5Jbqq3IKycrNZETWXpg4b8dClk5jjzIXMIYzvMAedjY7k9HSeXLYAG5/L6Bxyycm0Qx/biK8eeBkXRwcAcrNz+fTNFezccoycXAM6Oy19Bvky463x2NmV/uPCoDeycV0k61cfJiE+DU8vF4be3ZEhwwPrxCMyRVEU5eajFlNVofxtUs2vlwAnpZRvV/E1FlNGoKoWU91+snKz2XhsGD09T5Yo25PQhm5Nf+WZ3XPwapJSojz+Yn2+HPAejrY6pg55n6S0kjthubvo+G7jS9jZ21m8vkFv5O03VrAzrERGNvoMaMdr88eitVHBqqIota+8i6mU6nGji6nUb47qswfTFqoIIboJIXYLIQ6b/2xrPj5FCPGnEGK9EOKEEGJ2/slCiAzzn0II8ZkQIkYI8RfgVRs3o9RtK6Lm0tPzJMU/d0oJPT1P8t2RJ/FqkmKx3KtJCk8u+5BP31xhClItVEpKy+Gz2b9bvf7GdZEWg1SAnWHH2bQ+siK3pSiKotzm1KP/aiCE0AKDgW/Mh44D/aSUeiHEXcA7wFhzWTdM+VMzgXAhxF9SysLDoWOAtkAA4A3EAN9W/10o+cZ3n0tmttXNw8pNr7NFirLrVcSsb0IBLCbuBxh0xzF+TO1gtVzrc4kN/xNgb31f5/VhJ1jffa7lQiFKXryQD99axYfz/yz1HuoCjRA0au5+Q+d4N6rPex8/WE09UhTlVqTVagkICECv1+Pr68uSJUtwcHCo7W7VSSpQrVr1zLtV+QAHgY3m467AEiFEa0AChaOBjVLKJAAhxO9AH6BwoNoP+Nm889UlIcQWSxcWQkwDpgE0b968qu5HATKz8wr2u68MKQRoqidS9XLIKLW8gW1mqeX2DrlQZgL/SvS9jEC2rjACF89fre1uKIpSRxj0BjatjmDDH4dIuJKKZ0NXQkZ34q5RHSs1975evXpEREQA8OCDD/Lll1/y3HPPVVGvby0qUK1aWVLKICGEK7AGeAr4BJgPbJVSjhFC+ABhhc4pPknY0qThMicSSykXAYvANEf1xruuWONgb1slI6pSSqSxev5q4jOd8La3HqxezSv9k3p2ph0YjZQejJbS97ICUSlLTimogyo6oqooyq3HoDfwzku/smtzTMGxhCupxEScY/+Ok7z6/n1obSxuVHlD+vbtS2RkJGFhYSxYsIA1a9YAMH36dLp06cKUKVPw8fFh8uTJrF69mry8PH777TfatWvHtWvXmDFjBlFRUej1eubMmcM999xT6T7VJSpQrQZSylQhxNPAn0KILzCNqF40F08pVn2IEKIBkAWMBh4pVr4deFwI8T2m+akDgZ+qqeuKBb/tm112pVr248FsAvgeKYvGi/nvt/zjC/WxWm6IbUxI/zZs3BBjtVLwUD+e+/cEi9dfvzqC/7yz2mr/nn99FCEjgyp3k4qiKDVo0+qIIkFqYbs2x7B5zRGCR1ve3rS89Ho969atY+jQoWXW9fDw4NChQ/z3v/9lwYIF/O9//+Ptt99m0KBBfPvtt6SkpNCtWzfuuusuHB0dK9WvukQtpqomUsrDwBFgAvA+8K4QYhdQ/OPXTuAHIAJYUWx+KsBK4BSmtFdfANuqsdvKTWp8hznsSWhjcQ7qnoQ2PNp5EfEX61ssj79Yn68eeIkZb43H3UVncaKru4uO6fPHWb3+kOGB9BnQzmJZnwHtuGtYYEVuS1EUpdZs+ONQqeXrVx6scNtZWVkEBQXRpUsXmjdvzv/93/+Vec69994LQOfOnYmNjQUgNDSU9957j6CgIAYMGEB2djbnzp2rcL/qIjWiWoXyU1MVen93obdtCr1+o9DreCnldGttSVP+sBLlilKYzkbHEN91rIiaRxOHjXjq0kjIceFi5hDGd5iNzkbHlwPe48llH6L1uYS9Qy7ZmXYYYhvz9QMvFeRR/W7jS3w2+3d2bD5GTq4enZ0NfQf7Mn3+uFLzqGq1Gl6bP5ZN6yNZvzqC+LhUvLxdGXp3EHcNU3lUFUW5+SRcSa1UeWkKz1HNZ2Njg9FoLHifnZ1dpFyn0wGmhVh6vR4wTSlbsWIFbdu2rXBf6joVqCrKLaKenT0PdX4HU1KJktycnfn5sTmltmFnb8dz/55ARab0a200hIwMUo/4FUW5JXg2dC01GPVs6Fql17vjjjuIiYkhJyeH7OxsNm/eTJ8+fUo9JyQkhE8//ZRPP/0UIQSHDx+mY8eOVdqv2qaGOWqRlHKxpdFURVEURVFqV0gZ80+Hjulcpddr1qwZ9913H4GBgTz44IPlCjjfeOMN8vLyCAwMxN/fnzfeeKPMc242ameqW5DamUpRFEVRLCvvzlQGg5F3XvzF4oKq3oPb8+oH96tpTRVwoztTqUf/iqIoimJFbnYun765gp1bjpGTa0Bnp6XPIF9mvDW+1HnbeoORDZujWRsaRXxiGl4eLgwPDmDoYH8V3NwktFoNr75/H5vXHGH9yoMFeVSHjunM4LuD1N9jDVEjqjdICJFReNGUEGIK0KUyj/CFEF2ASVLKp6ugi2pEVVEUpQrkZucydcj7pq2Fi3F30fHdxpews7crUaY3GJn73iq27z5ZoqxfrzbMnjUKGxXk1Jryjqgq1eNGR1TV/5QaJoSwKf5eSnngRoLU4m0oiqIoVe/TN1eYgtTiAzpSkpSWw2ezf7d43obN0RaDVIDtu08SuuVoVXdVUW5ZKlCtQkKIu4UQ+4QQh4UQm4QQ3ubjc4QQi4QQocD3Ft4PEEKsMdd1FEJ8K4QIN7dzj/n4FCHEb0KI1UBord2koijKbWLnlmOmF5YSEAM7Nh+zeN7a0KhS210bGlnpvinK7UKNzN24ekKIiELvGwCrzK93Aj2klFII8SjwEvC8uawz0EdKmSWEmFPs/YBC7b0GbJFSPiKEqA/sF0JsMpf1BAKllCU2IxdCTAOmATRv3rzSN6koinK7y8k1gLA+npOTq7d4PD4xrdR24xJKL1cU5ToVqN64LCllUP6b/Dmq5rdNgV+EEI0AO+BsofNWSSmzSnmfLxgYJYR4wfzeHsiPPDdaClIBpJSLgEVgmqN6Q3ekKIqilKCz05KVZ/3Hqc7KYiovDxfiE9Ktnuft6VLpvinK7UI9+q9anwKfSSkDgMcxBZn5rhWrW/x9PgGMlVIGmb+aSymPlXGOoiiKUsX6DDIv+LAwRxWg72DLC3KGBweU2u7wYLWl8O1Oq9USFBREhw4d6NSpE7t3766xa8fGxuLv719j16ssFahWLVfgovn15Aq2sQGYIYRpEpQQ4tbaYkJRFOUmMeOt8bi76CzOUXV30TF9/jiL5w0d7E+/Xm0slvXr1YaQQX5V3VWlmhj0RtavjmDmtO94cPTHzJz2HetXR2AwGMs+uRT5W6geOXKEd999l1deeaWKelw9DAZDrV1bBapVaw7wmxBiB5BYwTbmA7ZApBAi2vxeURRFqWF2djZ8t/Elgof6Uc9Wg0YaqWerIXioH99tnmU1j6pWq2H2rFG8PHMYAe2b4OXpTED7Jrw8cxhzZo1S+TdvEga9kbffWMF/3llNTNQFEuLSiIm6wH/eWc3br6/AoK9csJovLS0NNze3gvcffPABXbt2JTAwkNmzZwOmUVBfX18ee+wx/Pz8CA4OJivLNHswPDycwMBAevbsyYsvvlgwWhobG0vfvn3p1KmT1VHbxYsXM3369eyaI0eOJCwsDAAnJyfefPNNunfvzp49e/Dx8SEx0RTaHDhwgAEDBlTJ/ZdFzVG9QYVzqJrfLwYWm1//Cfxp4Zw5ZbwPA8LMr7MwTRso3kbBdRRFUZSaYWdvx3P/nsBzN3iejVbD8CEBDB9S+jQApe7auC6SnWHHLZbtDDvOpvWRhIwMqlDbWVlZBAUFkZ2dzeXLl9myZQsAoaGhnDp1iv379yOlZNSoUWzfvp3mzZtz6tQpfv75Z77++mvuu+8+VqxYwUMPPcTUqVNZtGgRvXr1YtasWQXX8PLyYuPGjdjb23Pq1CkmTpzIjeRYv3btGv7+/sybN69C91hV1Mc6RVEURVGUYtavPlxGeUSF285/9H/8+HHWr1/PpEmTkFISGhpKaGgoHTt2pFOnThw/fpxTp04B0KJFC4KCggDo3LkzsbGxpKSkkJ6eTq9evQB44IEHCq6Rl5fHY489RkBAAOPHjycmpuRWsKXRarWMHTu2wvdYVdSIqqIoiqIoSjEJ8aWnEYuPS62S6/Ts2ZPExEQSEhKQUvLKK6/w+ONFH6zGxsai0+kK3mu1WrKysihtd9GPPvoIb29vjhw5gtFoxN7evkQdGxsbjMbrUxiys7MLXtvb26PVai3WLVyvuqkRVUVRFEVRlGI8vUpPI+bl7Vol1zl+/DgGgwF3d3dCQkL49ttvycjIAODixYvEx8dbPdfNzQ1nZ2f27t0LwLJlywrKUlNTadSoERqNhh9++MHigigfHx8iIiIwGo2cP3+e/fv3W72Wj48PBw8eBGDFihUVuteKUCOq1UgI8RrwAGAAjMDjUsp9ZZwzD9gupdwkhOgLfAnkAf8C3KSUa6u520ohBmngSMpWDidvJDUvEVdbDzq6DSHAtR87E/cTFr+LpNyrNLBzw0vXmDMZSSTmpuCpcyO4YQ961vfl95Mz8HQ4jE6TR57UciXXBTsM3KFLRif0JOc6sjmhHQcT/OnvFsTzvYfz+/EoFmzZRpomD222wOWcnnv6nqJvQBQeunTic5zYcqkjxsR7iN1wiYTEdIRR0tDVkYn39SRkZAe0Wg0Gg5HQ0CjWrT1CQkI6np7ODBvegeDgALWgQ1EUpRRD7+5ITNSFUsqDKtx2/hxVACklS5YsQavVEhwczLFjx+jZsydgWtD0448/FhnZLO6bb77hsccew9HRkQEDBuDqagqgn3zyScaOHctvv/3GwIEDcXR0LHFu7969adGiBQEBAfj7+9OpUyer15k9ezb/93//xzvvvEP37t0rfO83SpQ2bKxUnBCiJ/AfYICUMkcI4QHYSSkv3UAbXwL7pJTf5W8sIKWcXsZpdOnSRd7IhGnFMoM0sPz8BxxL21OizEZ4czRdYkp7e12uUUOm3g4QaDDwf4124W5bOP2txEWTg06U/GR7KL0ZX13si+GaExeT7Ava1goD73Vey0DPMyXO2Rp/J3N/H4n7IYEw/1fW5Bro37klr869l3feWcWOHSdKnNe3b1veeHO0ClYVRbntHDt2DF9fyzlwCzMYjLz9+gqLC6r6DGjHa2+NrRM/QzMyMnByMq3zfu+997h8+TIff/xxLffKOkvffyHEQSllF0v1a/87fOtqBCRKKXMApJSJQFMhxO8AQoh7hBBZQgg7IYS9EOKM+fhiIcQ48xas9wFvCiF+BuYB9wshIoQQ99fOLd1ejqRstRikAuhlHC42RefoSAl2GiN2GlMQOsjtOO6214rkCrcXenTCYDF/eCfn8/RwOYtwzMTBIaegbGTzGAZ6nrF4zkCvMwzuFcO1JqLgoNFOy449p/j4o3UWg1SAHTtOsDE0uhzfBUVRlNuTVqvhtfljef61u/ELbIantwt+gc14/rW760yQCvDXX38RFBSEv78/O3bs4PXXX6/tLlUpNaJaTYQQTsBOwAHYBPwC7AJOSSlbCCEWAP2BmZimYDwhpZwohFgMrJFSLi/2egpqRLXCvj87m5Q86/N8LEnKuYIQ1vPkGSXopZY+TiewszBC6qG5hkYU/f+lRZbIHe6qKfmJUQJSmiraCImm2DmF5Ri1JOY5lDgel+PEa0eHknK6PjZZkibbi+5Lbmdng6eXs/WGrWjo7cr7H0y84fMURVHqgvKOqCrV40ZHVNUc1WoipcwQQnQG+gIDMQWqs4DTQghfoBumqQH9AC2wozLXE0JMA6YBNG/evDJN3ZJS8uK5mlvuWRdAyc1oitMIsBMG7IQBWwsBrUZIbETZHwQ1gI2la5XjXACdxkATneV9xbX2RvROlm8kN1fPxQvJ5bqGoiiKotQGFahWIymlAVMi/zAhRBSmbVV3AMMwLZDahCmJvxZ4oZLXWgQsAtOIamXauhXVt/W64XPKO6KaKy1PcjdKgb7YMUsjqkZAX/yxPlUzomrI1mCTIbHJKvlPojIjqoqiKIpSE1SgWk2EEG0Bo5TylPlQEPAPsB34HvheSpkghHAHGgJHy2gyHbjxqEIBYFKLuTd8zqHkTay6+KnV8rgcF9L09Tib6QGY5owKAZl6W3KNNtzldpQuzucKjgPYizycRW6RY6nG6+d+d6knu9NacjXRkcxMU867e+6I4o32W4qcU/h670cPZNdKf5wuyIKDNhl5DB0WiGtoNK7kWez/M8+EMHRY4A1/XxRFURSlptSNmcC3JidgiRAiRggRCbQH5gD7AG9MAStAJBApy54svBVorxZT1Zyg+gPxdelpscxGeJOmL5o8WQjTqv9co2mEdUuyL0l5jkWCy2xpQ47UlhhVFcK06n9PWgvkNQcyM68ndl79T3u2Jtxp8Zyt8XeyaXd7HC/IgoOaXAP9erbmmeeG0bdvW4v979u3LUOC/cvxXVAURVGU2qMWU92C1GKqqmOQBiJTtnIoeROpeQm42nrSye0u/F37sSsxnLCEnSTmXMXdrgFeukb8XSiPakjDHvSo78vKk0/j4XCoII/q5VxX7NDjY86jejXXkc0JvhxO8KN/g44812sYvx+P5sMtYaQWyqM6qs9p+gZG4qlLJy7HmS2XOkLSKGI3XCI+wZRHtVF9Jybe14PgEdfzqG4MjWbduiPEx6fh5eXCsGEdGBLsX2dWrCqKotSkurCYysnJqSCpP8DixYs5cOAAn332WbnOj42NZeTIkURHV032luL9qc7z1WIqRalCWqGlo9tddHS7q0TZAK/eDPDqXWYbkwOXlFknpNjA50MBnXgowHri5QDgrvz/5/dZb1er1TB0WKB6xK8oilIBt8qmKQaDodRNA+qym+e7rCiKoiiKUkMMBiPz5/3Bgg/WcvToReLj0zh69CILPljL/Hl/YDBYX2xbUenp6bRo0YK8PNPagrS0NHx8fMjLy+PgwYN06NCBnj178vnnnxfqp4EXX3yRrl27EhgYyFdffQVAWFgYAwcO5IEHHiAgIACA0aNH07lzZ/z8/Fi0aFGRaz///PN06tSJwYMHk5CQAMDXX39N165d6dChA2PHjiUzMxOAs2fP0rNnT7p27cobb7xR5d+HwlSgqiiKoiiKUkxoaFS1bZqSv4Vq/tebb74JgLOzMwMGDOCvv/4CYNmyZYwdOxZbW1umTp3KJ598wp49RTei+eabb3B1dSU8PJzw8HC+/vprzp49C8D+/ft5++23iYmJAeDbb7/l4MGDHDhwgE8++YSkpCQArl27RqdOnTh06BD9+/dn7lzTAuR7772X8PBwjhw5gq+vL9988w0AzzzzDP/6178IDw+nYcOGFf4+lIcKVBVFURRFUYpZt/ZI6eXrSi8vTb169YiIiCj4mjdvXkHZo48+ynfffQfAd999x9SpU0lNTSUlJYX+/fsD8PDDDxfUDw0N5fvvvycoKIju3buTlJTEqVOmhEPdunWjRYsWBXU/+eQTOnToQI8ePTh//nxBPY1Gw/33m9ZpP/TQQ+zcuROA6Oho+vbtS0BAAEuXLuXoUVOCol27djFx4sQSfakOao7qDRBCvAY8ABgwpb98HPg3pu1Ss8zVTkspxwkh5gAZUsoFQoipwDPm8vbACXMb66WUs4QQozFtkWqHKb/qG1LKP8zX7AF8DOjMX79IKedU750qinIzu5Icz7KTk2jrcR47jYFco5YTic142Pcn3F0aFKlrkAaOpGzlcPJGUvMScbX1oKPbEILqD0Qjbs45bZWhNxr5/fhRlsVEcTbxKiLNQINYI356V4bd3YkhwwMrPTfRIA1svbSTZRGryRAZGK5qkHsd6OHQiaffug87u5K/mrNysvl161s0cA2lvnMaKekuXE0NZsLgN9DZ6ixcRamshATLG6nki49Pq5br9u7dm9jYWLZt24bBYMDf35+UlBSElV1opJR8+umnhISEFDkeFhaGo6NjkfebNm1iz549ODg4MGDAALKzs4s3B1BwrSlTpvDHH3/QoUMHFi9eTFhYWIk61U2NqJaTEKInMBLoJKUMBO4CzpuLH5RSBpm/xhU/V0r5XX45cAkYaH4/SwjRAVgA3COlbAeMAhYIIfJXvywBppnP9Qd+rcbbVBTlJnclOZ69icF09D6DgzYPG2HEQZtHR+8z7IgbxJXk61sJG6SB5ec/YNXFTzmfeZy0vETOZx5n1cVP+e38Bxhkya2Bb2V6o5HpG9bw0tZQDsVdJtmQw1VHPaf9jGx2S+DDd1fz9usrMOgrPjfRIA0sPP4l35xfyjX3NEQDIzat9Ng+lMYenz1MGfIuudm5Rc7Jysnmz90j6er3HS2bXsTdNZ2WTS/S1e87Vu4cQVaO5WBDqRxPz9JTl3t5uVTbtSdNmsTEiROZOnUqAPXr18fV1bVgpHPp0qUFdUNCQvjiiy8K5rWePHmSa9eulWgzNTUVNzc3HBwcOH78OHv37i0oMxqNLF++HICffvqJPn36AKY5s40aNSIvL6/INXv37s2yZctK9KU6qEC1/BoBiVLKHAApZaKU8sb25LTsBeAdKeVZc7tngXeBF83lXsBlc5lBShlTBddUFOUWtezkJNxsMymeeVBKcLPNZNnJyQXHjqRs5VjaHiw5lraHyJSt1dnVOuf340dZf+ZUyQIpyWhuQ1oLLTvDjrNpfWSFr7E9YQ8HUo9Y/Pux65RDRvtUPpv9e5GyX7e+RWCrYxbPCWx1jF+3vlXh/ijWDRveofTyYaWXV8aDDz5IcnJyweN1ME0DeOqpp+jZsyf16tUrOP7oo4/Svn17OnXqhL+/P48//jh6ffF9EWHo0KHo9XoCAwN544036NGjR0GZo6MjR48epXPnzmzZsqVgzuz8+fPp3r07Q4YMoV27dgX1P/74Yz7//HO6du1KampqdXwLCqg8quUkhHACdgIOmLY+/UVKuU0IEUbRR/8bpZQvFn70X6ydWKCLlDLR/P4QMFVKeaRQnQ7Ad1LKTkKIN4FnMW3Fuh5YIqUs9eOzyqOqKLevdX/74aC1vBsZQKbBlmEtTfPMvjnzMuczj1utm5rRgIjTfau8j7UlMT6VnOw80x7FFuQ5aZA21h9nCr3EJlOCBFHB351tO1/Aqb71H+HpKfacONiUwr14Z/hvtPewPi5yNKExr60bX6H+lEYrJDY2Wjwam6aLNHVx4YdRJR4a3nTKm0c1f9W/pQVVffu25Y03R1dbiqrly5fz559/8sMPP1RL+7VJ5VGtJlLKDCFEZ6AvMBD4RQgxy1z8oJSyopGhoOSPzYJjUsp5QoilQDCm+bETgQElGhFiGjANoHnz5hXsiqIoNzs7TemP6wuXp+YlllpXa3ONs6nJVdKvOkEH6Co+71baCPJcKjcvz9ah5EhXYXYOevLqF+2jh0PpcyU9HdPJrV9984nTb6V/AzdAq9Xwxpuja3zTlBkzZrBu3TrWrl1bLe3fbFSgegOklAZMI5thQogoYHLpZ5TLUaALpq1U83UCCh7xSyn/Br4QQnwNJAgh3KWUScX6tghYBKYR1Srol6IoN6FcoxYbrfU5lPlb/AK42nqQVkqwatA70sLVrUr7V5vqwohqXqYNOjvrwWpupg22KYYiI6qJmc54lRKsJlxzxi6l6ucTWxpRvd3UxqYpn376aY1d62agAtVyEkK0BYxSyvwJTEHAP5gWOFXGAuA3IcQWKWWsEMIHeBUYZ77uCGCtNM3RaI0pW0BKJa+pKMot6kRiMzp6n0FKKLwoN//9icTmDGtpOtbRbUipj/4ntX2Qj3qU3JXtVvVrTBQvbQ0tWWD+5nntz8X1jIHnX7ubkJFBFbrG1vidLDrzvdW/H82fdvzLpTnP/XtCQdmS9Wng8Z3VczLjQzj52ksV6o+i1HVqMVX5OQFLhBAxQohITGmm5pjLlgohIsxfmwqd87oQ4kL+l6VGpZQRwMvAaiHEcWA18JL5OMDDwAkhRATwA6ZpBrfXUlxFUcrtYd+fSM5zoHjmGCEgOc+Bh32vr9ANqj8QX5eeFtvxdelJh/oDq7Ordc7Ydn4MvbN1yQIhcDqnx+WsgT4D2nFXJUbX+nv2okv9IIt/P7mHdDgddWX6/KLzQCcMfoPI074Wz4k87cuEwdW7M5Ci1Ca1mOoWpBZTKcrtzZRHdTJtPc4VyqPanId9l1rMoxqZspVDyZtIzUvA1daTTm530eF2zqN6IoZfYqI4k5BUkEfV31CfYXd35K5hVZdH9ZeINaSLdHMeVUd6OnZixvzxpeZRdXPdiJtzKsnpriSnDlF5VCugvIuplOpxo4upVKB6C1KBqqIoiqJYpgLV2nWjgap69K8oiqIoilLDrly5woQJE2jZsiXt27dn+PDhLFq0iJEjR9Zanx599FFiYupWuna1mEpRFEVRFMUCvcHIhs3RrA2NIj4xDS8PF4YHBzB0cOXSU0kpGTNmDJMnTy7Y4SkiIoLVq1dXVdcr5H//+1+tXt8SFagqilIjytpTXm80svJoDL9GR3M5PZ1Gzs7c5+/P3W1bsSf6c/TG36lX7yrJac7sOdqRK0n9uad3ICN7tUersfwLo7p+yZQmNzuXT99cwc4tx8jJNaCz09JnkC8z3rI899BqO3l5fBW2nPDMA+TZZ2ObbU9Xhy48MXA8tjbqR7eiVDe9wcjc91axfffJgmPxCelEH7vI3vAzzJ41CpsK/hzZunUrtra2PPHEEwXHgoKCSElJYfPmzYwbN47o6Gg6d+7Mjz/+iBCCgwcP8txzz5GRkYGHhweLFy+mUaNGDBgwgO7du7N161ZSUlL45ptv6Nu3L4sXL2bVqlVkZmby999/M2bMGN5//30A/vWvfxEeHk5WVhbjxo1j7ty5AAwYMIAFCxbQpYvFp/C1Qv20u0HmnajelVJuKHRsJqaE/AOBwltY/EdK+b15N6qDUsqx5vrjgJFSyimWdrAqvHuVEMIARBVqc5mU8r3quDdFqS75e8oX3q4zf1/5U+kHGNPkeWb+tY4Np04XlF9OTyfi8gVyMtbRqen1FEoNXNJo2fQi4cdO8NYPd7Mz6izvThtR4hdGdf6SsSY3O5epQ94nKS3HdEBoyMqTbNwQw6E97/Hdxpews7cru528PKavnkt643gwbzee55rHbrYSteoon909Gztb2yrtu6IoRW3YHF3k50dh23efJHTLUYYPCahQ2/lBqCWHDx/m6NGjNG7cmN69e7Nr1y66d+/OjBkz+PPPP/H09OSXX37htdde49tvvwVAr9ezf/9+1q5dy9y5c9m0yZSAKCIigsOHD6PT6Wjbti0zZsygWbNmvP322zRo0ACDwcDgwYOJjIwkMLDmcsXeCDVH9cb9DEwodmwC8C7wt5QyqNDX94XqdBFC+FXgelnF2lRBqnLTKWtP+cUxPxUJUvMN8jlKp6bHLe5x3tX3FL0Dj7Ll8GnW7j1W4tzy/JKpap++ucIUpFrocFJaTok93K35Kmw56Y3jLd53euN4FoUtr6IeK4pizdrQqDLKI0str6hu3brRtGlTNBoNQUFBxMbGcuLECaKjoxkyZAhBQUG89dZbXLhwPevlvffeC0Dnzp2JjY0tOD548GBcXV2xt7enffv2/PPPPwD8+uuvdOrUiY4dO3L06NE6Ny+1MDWieuOWA28JIXRSyhxzgv7GgMU8qYUswJTI/8Fq7p+i1DmHkzeWWn4qcztg+hw3r99yvBzTAPBwMP1pKX8kwJRhm7i7937gG7ZEmI4lpLjw0dL7MBiMCHct9ZIspx3+6L+hLP11r8Wyy+eTMBormBHF27HEoQaTLqOtr2cP2xm/ZrvVU4XBdE2Nm2lnImv3vateGH9HlD/Q9tS586rvs+WurygKxCemlVoel1B6eWn8/PxYvtzyB06d7nq6Ma1Wi16vR0qJn58fe/ZY/sCff05+/dLaOnv2LAsWLCA8PBw3NzemTJlCdnZ2he+luqlA9QZJKZOEEPuBocCfmEZTf8G0KV9Lc2L+fDOklDvMr38FnhRCtLrBS9Yr1ua7UspfilcSQkwDpgE0b978Bi+hKNWr7D3lMwpeezmm0cS5fHuL29kaaORetK4E8oQEG0Fpu7Ln5hq4cMnKdbQaqMIUolo3PTbueVXXoI3kSnZ81bWnKEoJXh4uxCdY37rW27PiW8oOGjSIV199la+//prHHnsMgPDwcLZt22axftu2bUlISGDPnj307NmTvLw8Tp48iZ/fjT+oTUtLw9HREVdXV+Li4li3bh0DBgyo8L1UNxWoVkz+4//8QPUR8/G/pZRBVs4xAB8ArwDrCh23NmyTfzyrlDavV5ZyEbAITHlUy6qvKDWp7D3lnQpex1+7/sPfwyENndb6Rmy5eVqS0kz184PSxBQXbKUwjajqrf9XsLPT4uVh+RdNpUZULYTHhmQb8//o0tssMqJa2lRWvaChk2e5e+Spcy93XUVRTIYHBxB97GIp5RWf0ymEYOXKlcycOZP33nsPe3t7fHx8GD16tMX6dnZ2LF++nKeffprU1FT0ej0zZ86sUKDaoUMHOnbsiJ+fH3feeSe9e/eu8H3UBJXwvwKEEE7AGUyjqj9LKduapwCskVL6W6gfC3QBUoEY4Asg0LyYajrQSEr5WqH6SYCXlNIghMiQUjoVb7M0KuG/UtccSt7EqoufWi1vLO/l36FJJY7f1SKKZ7qGWt3jfNGqEHYcCWD25GBG9S76A/uv0Eje/3i91Wu+PHNYhRdCWPPhSz+zcUMM1jocPNSvyB7u1ny68Wd2O2+1et+90wcyfcjEKu27otwuypvw32AwMqfYgsx8/Xq1Yc6sUdWWPeRWphL+1wApZQYQBnyLaXS1vOflAR8BMwsd3g6MEkI4Awgh7gWOSCmtDyMpyk2mrD3lp7Z/gJDWJWfFbIn149CFdhbnaoYfa83OSD8GdWzFiJ4lf+kMHexPv15tLF6zX682hAyqyNrG0s14azzuLjqLk0vdXXQl9nC35omB43G+5GXxvp0vefH4wPFV1GNFUazRajXMnjWKl2cOI6B9E7w8nQlo34SXZw5TQWoNUiOqFSSEGAP8DvhKKY+bR1SPUTQ91bdSyk+KpZvSAWeBUCnlFHNbjwNPYnouGA88IaU8Yy4rnp5qvZRyVml9UyOqSl1U1p7yeqORP2Ji+DUqmkvp6TR2dua+AH9GtmnF3ujPyTPnUb2a5sKe6CDik/tzT+8OjOjpW2oe1dAtR1kbGklcQhreni4MDw4kZJBfteZR/Wz27+zYfIycXD06Oxv6DvZl+vxxN5xHdVHYcvYXyqPazaELj6s8qopSKWoL1dp1oyOqKlC9BalAVVEURVEsU4Fq7VKP/hVFURRFUZRbggpUFUVRFEVRlDpJBaqKoiiKoihKnaRm5CvKbexKcjzLTk6ircd57DQGco1aTiQ242Hfn6jv7MqmuHA2XN7D+bQE8lIE8oQj3dz/YVCvnTR2SkMDxGc7sXJHEC4nhjNz/kTs7GzQG4z8tSeGP3dFc+VqBg0bOHFPb39G9mpvdeFTWfQGIxs2R7M2NIr4xDS8PFwYHhzA0MH+avWtoig3FScnJzIyTBudrF27lmeeeYbNmzdb3bAnv35YWBgLFixgzZo15bpOWFgYdnZ29OrVq8r6XtNUoFqDhBANgYVAVyAHiAXeA56WUpYvb42iVJEryfHsTQymo3dmwTEbrZGO3mfYETeIQ2ceIzzNnD9QgMbNyKRRofR2voSuUNqk5o5pPDN0O9sDzjM1+Axf//Uys7/fyJbDpwvqxCWnc+Tvy+yMOsu700Zgc4OBpd5gZG6xfIbxCelEH7vI3vAzzJ416obbVBRFKYveYGT9tqOs2RJNfGI6Xh7OjBzkz7D+VZM5ZPPmzcyYMYPQ0NBq2VUyLCwMJyenmzpQVT/Za4gQQgArgTApZUspZXvgVUCqIFWpDctOTsLNNpPiiT+kBDfbTNxtVhTZSKmL0z90dTIFqZbO6dfkLM0fPMmLr/1UJEgtbMvh06zde+yG+7phc7TFpNsA23efJHRL+fe9VxRFKQ+9wcibH63h3S9CiTpxibikdKJOXOLdL0J546M16A3GSrW/Y8cOHnvsMf766y9atmwJwH/+8x/8/f3x9/dn4cKFpZ4fHh5Ox44dOXPmDKtXr6Z79+507NiRu+66i7i4OGJjY/nyyy/56KOPCAoKYseOHRbr1XVqRLXmDATypJRf5h+QUkYIIXyEENFSSn9zLtYfAEdzlelSyt1CiHnAKPMxT0w5WKfWZOeVuiPyylSuZO5DlLEdJ4C79ho2wnK9QY1KP3+gy0kGulwPDjVI7M0jqZYS0QNMHx5GUsh2Hi+15f8QeQ70UpBkcCw4mmO04Yux9xSpaYPEz8eN1NaNSm1xbWhkle8ypSjK7W39tqNs23fKYtm2fafYsD2GEQNLbEZZLjk5Odxzzz2EhYXRrl07AA4ePMh3333Hvn37kFLSvXt3+vfvT8eOHUucv3v3bmbMmMGff/5J8+bNcXNzY+/evQgh+N///sf777/Phx9+yBNPPIGTkxMvvPACAMnJyRbr1WUqUK05/sDBMurEA0OklNlCiNaYdr3qIqV8E3hTCOEK7AA+K36iEGIaMA2olscHSt2Rrb+ITqMvV10bYbQaqFZEWY9gtOZrlo/ATlN0AzYDRSNgQ56euHOJpLk5Upq4hLRyXlNRFKV81myJLr18c1SFA1VbW1t69erFN998w8cffwzAzp07GTNmDI6Opp939957Lzt27CgRqB47doxp06YRGhpK48aNAbhw4QL3338/ly9fJjc3lxYtWli8bnnr1SXq0X/dYgt8LYSIAn4D2ucXmKcOLAU+klKWCHillIuklF2klF08PT1rrMNKzbO3aUKO0YZco7bML73UlPIlbujLKKGsENQAZVyz6FfhvuYYbdAii3zpbLV4N/fAy8Ol1Ot6e5ZeriiKcqPiE9NLLY8ro7w0Go2GX3/9lfDwcN555x0AyrsBU6NGjbC3t+fw4cMFx2bMmMH06dOJioriq6++Ijs72+K55a1Xl6gR1ZpzFChrLuqzQBzQAdOHiML/guYAF6SU31VL75SbRmDD7wisgnYW7htKR+8zSFn0UX7++4iMpqxPCiB/kLOb01kmex3EVmD1nM/WDiDt6GD2ZqZave7sycGM6u1nsWzkEcvn/BUaSfSxi1bbHB5cFd8RRVGU67w8nIlLsh6Mens4V6p9BwcH1qxZQ9++ffH29qZfv35MmTKFWbNmIaVk5cqV/PDDDyXOq1+/Pt988w3BwcE4OjoyYMAAUlNTadKkCQBLliwpqOvs7Exa2vUnTtbq1WVqRLXmbAF0QojH8g8IIboCdxSq4wpcllIagYcxPUlFCDESGAI8XXPdVW51D/v+RHKeg8X5psl5DiQZxlL4SXx4hg/7MxqTIy3PUd1+sQX//NiGBe89xKCOrSxec1DHVozoeeNbFw4d7E+/Xm0slvXr1YaQQZYDX0VRlIoaOaj0x/ojB1d+XnyDBg1Yv349b731FufPn2fKlCl069aN7t278+ijj1qcnwrg7e3N6tWreeqpp9i3bx9z5sxh/Pjx9O3bFw8Pj4J6d999NytXrixYTGWtXl0myjvUrFSeEKIxpvRUnTGNlsYCM4GV5sVUrYEVQCawFZghpXQSQmwFWgAp5qZWmeetWtSlSxd54MCBaroL5VZiyqM6mbYe5wrlUW3Ow75Lqe/syua4cNZf3sv5tHjyUjSmPKoNYk15VJ1NeVTjspxZuTOI+ieG88z8CQV5VNfuPcYfO6O5cjWdhg2cGd3HnxE9fSuVRzV0y1HWhkYSl5CGt6cLw4MDCRlUNWliFEW5PVjaa94Sg8HIGx+tsbigqn/31sx/dqT62VMBlr7/QoiDUsouluqrQPUWpAJVRVEURbGsvIEqmDca2R7Dms1RxCWm4+3hzMjBAQzt114FqRV0o4GqmqOqKIqiKIpigY1Ww4iB/hVe3a9Unvo4oCiKoiiKotRJKlBVFEVRFEVR6iT16L+WCSF2Syl7CSGCgC8AF0zpKN+WUv5irtMCWAY0AA4BD0spc2upy7XOtABoEm09zhdaANSMh31/wt2lQYn6eoORDZujWRsaRVxCGvprOeReSUOm5WBvp6XPIF/+NW8sf/4Tw4pzm8jTXsDWJhdjhh2u55sxpvVdDO3Xnq2JBwm9speEnGQ8dW4EN+zBXd7d0AoNeqOR348f5Zdj0VzOSKeRkzPj2/rhcsbAurXh1O+zm4Edo/Cql0FijjMXMocwvsMcdDa6WvgOKoqiKMrNQS2mqiOEEG0AKaU8Zc4OcBDwlVKmCCF+BX6XUi4TQnwJHJFSfmGtrVt5MdWV5Hj2JgbjZptZoiw5z4EeHqE0dPMqOKY3GJn73iqL+8RrMvOwu5oNAhJGOeDRJx53l2sl6l075YiDcwNSGySWKOvtEciLbSfxTOg61p8puTLU+XwOs8euo3+TMyXK9iS0YYjvOurZ2Zd534qiKErVuJHFVErVu9HFVOrRfy0TQmQASClPSilPmV9fwrSdqqd5R6pBwHLzKUuA0bXQ1Tph2clJuNlmUvzzlZTgZpvJspOTixzfsDnaYpCKlBgdbDE42JDazgZth2u4u1yz2K5j62tkeVwBC5/pdiVGsuDIKotBKlIyaOBx+jc5Y7Hdnp4nWRE1rxx3rSiKotxqVq5ciRCC48ePAxAWFsbIkSOr/bpz5sxhwYIFpdaZMmUKy5cvL7VOdZ5fmHr0XwcJIboBdsDfgDuQIqXM39z9AtCktvpWW159fDFHD5zliV/PA5YTzgO09TjHiA6vFxzP9HQAnYV/5uYTDI62pPgJWrolldquaYqB5f8u25N3AM0sXmNU86OltttIF8rU+0x/nd6N6vPexw9avIaiKIpS8/QGI2t3xrB6ezRxSel4uztzdz9/RvRtX+Gc0Pl+/vln+vTpw7Jly5gzZ07VdPgWpEZU6xghRCPgB2CqeYcqYaFaibE9IcQ0IcQBIcSBhISE6u5mjYu7lEKO3oidxlBqPTuNAQOi4EuWkedOajXkOQt0NvpS62mE9SkyQmu9zEuXUWq73g7pXDx/lYvnrxJ3OaXUuoqiKErN0RuMvPb5Gt7+JpTIU5eIu5pO5KlLvP1NKK9+tga9wVjhtjMyMti1axfffPMNy5YtK3J83LhxtGvXjgcffJD86Zk+Pj68+uqr9OzZky5dunDo0CFCQkJo2bIlX375ZcH5H3zwAV27diUwMJDZs2cXHH/77bdp27Ytd911FydOnCg4/vXXX9O1a1c6dOjA2LFjycy8Pq1u06ZN9O3blzZt2rBmzRoAYmNj6du3L506daJTp07s3r0bACkl06dPp3379owYMYL4+PgKf2+KU4FqHSKEcAH+Al6XUu41H04E6gsh8ofzmgKXip8rpVwkpewipezi6elZMx2uQd6N66Oz0ZBr1JZaL9eoRYss+BJl/CARBiO26ZIcfekPF4zS0ucFE2mwXhaf41Rqu3GZzjRp1oAmzRrg3ah+qXUVRVGUmrN2ZwxhB05bLAs7cJp1u2Iq3PYff/zB0KFDadOmDQ0aNODQoUMAHD58mIULFxITE8OZM2fYtWtXwTnNmjVjz5499O3bt+DR+t69e3nzTdNGlaGhoZw6dYr9+/cTERHBwYMH2b59OwcPHmTZsmUcPnyY33//nfDw8II27733XsLDwzly5Ai+vr588803BWWxsbFs27aNv/76iyeeeILs7Gy8vLzYuHEjhw4d4pdffuHpp007u69cuZITJ04QFRXF119/XRDAVgX16L+OEELYASuB76WUv+Ufl1JK8xaq4zCt/J8M/Fk7vaw973w1BYCF+/bR0ds057Pw4/T89ycSm/PXkbcKjv8VGsn7H68v2aD5BO21POofhfj2Lrg4ZFttN9eoNY1jW4hJ+7n15QSxFq+x6pwfgQFXrLZ7OSeY73596oa+F4qiKEr1W709utTyVduiubtfxTYC+Pnnn5k5cyYAEyZM4Oeff2bEiBF069aNpk2bAhAUFERsbCx9+vQBYNSoUQAEBASQkZGBs7Mzzs7O2Nvbk5KSQmhoKKGhoXTs2BEwjc6eOnWK9PR0xowZg4ODQ5F2AKKjo3n99ddJSUkhIyODkJCQgrL77rsPjUZD69atufPOOzl+/DgtWrRg+vTpREREoNVqOXnStAZk+/btTJw4Ea1WS+PGjRk0aFCFvi+WqEC17rgP6Ae4CyGmmI9NkVJGAC8Dy4QQbwGHgW8stnAbeNj3J3bEDSqx6l8I06r/h32XFjk+dLA/e8PPlFxQJQSazDy0mXpcj0NChCNJzo4lVv0LcX3Vf67VVf/3cD5ubckFVUKweWs7+jY4W2LVvxCmVf/jO8xGURRFqXviktIrVW5NUlISW7ZsITo6GiEEBoMBIQTDhw9Hp7ueslCr1aLXX5+Wll+m0WiK1NNoNOj1eqSUvPLKKzz++ONFrrdw4UJE8YUSZlOmTOGPP/6gQ4cOLF68mLCwsIKy4ucIIfjoo4/w9vbmyJEjGI1G7O3trdavKurRfy2TUjqZ//xRSmkrpQwq9BVhLjsjpewmpWwlpRwvpcyp1U7XIneXBvTwCOVwXEsyDbbopYZMgy2H41rS13tLiTyqWq2G2bNG8fLMYQS0b4KnhzMNHHQ4puZgn5SJg62GkBA/dr72PI/cMYW8tLZkZjqQl2tDzlUH6kW05bGmU/l+5CyebTOR9i4t8NTVp71LC55tM5FXfKdip7Xhs5CRvD8ohC6NGtPYyZkujRrz7/7BfNB7GNu/ncQnm4cQldyIuGwnolMbs+HyZEL81qs8qoqiKHWUt7tzpcqtWb58OZMmTeKff/4hNjaW8+fP06JFC3bu3Fmh9vKFhITw7bffkpFhWhtx8eJF4uPj6devHytXriQrK4v09HRWr15dcE56ejqNGjUiLy+PpUuLDvT89ttvGI1G/v77b86cOUPbtm1JTU2lUaNGaDQafvjhBwwG07qRfv36sWzZMgwGA5cvX2br1q2VupfC1IiqctNp6ObFzO7rihwb1tJ6fRuthuFDAhg+JKDUdie07cCEth2slgc37EFwwx6Wr6HRcJ+vP/f5FnsM5A/D7u4IPFbqtRVFUZS65e5+/kSeKrEkpMCo/hV/7D9r1qwix8aOHcsXX3xBy5al/DIrQ3BwMMeOHaNnz54AODk58eOPP9KpUyfuv/9+goKCuOOOO+jbt2/BOfPnz6d79+7ccccdBAQEkJ5+fZS4bdu29O/fn7i4OL788kvs7e158sknGTt2LL/99hsDBw7E0dERgDFjxrBlyxYCAgJo06YN/fv3r/B9FKcS/t+CbuWE/4qiKIpSGeVN+G8wGnn1szUWF1QN6NKKd6aPrHSKqtvRjSb8VyOqiqIoiqIoxWg1Gt5+aiTrdsWwatv1PKqj+vszvE/l86gq5aMCVUVRFEVRFAtstBru7udf4dX9SuWpQLUGCSEMQBSm7/sxYLKUsuSm9aa6U4AuUsrpNddDpaoZpIFNceGEXtlLQk4ynjo3ghv2YIBnZzZeiWDNxXDic1Lw0tVnZJOuDGvcGa0o/6f0zMxsnvrgR/bKq+Q6arDJlnjFaXl+2EDuHtoBbSkbHhgMRkJDo1i39ggJCel4ejozbHgH+vZvzYrt79DANZT6zmmkpLtwNTWYCYPfQGdbdPGX3mjktxNRfB2+j0sZadhck7RKcWRa956EjCh5/azcbFZEzaWpw0Y8dOkk5jhzIXMI4zvMUQvLFEVRlBLUHNUaJITIyF/lL4RYChyUUv7HSt0pVDBQVXNU6waDNPDuscXsSowsUeZqU5/z17Ionpi1v5c/8wIewEZT+sYGYApS+8z7hKvNStZ1uCK5x7YF818bg42FYNVgMDJ/3h/s2HGiaIHGyJSXNtHZ92SJcyJP+3JPrzXU05nSkeiNRp7c/Ccbzp0qUdfprIHxhpa8MX8cWhvT9bNys9l4bBg9PUu2vSehDUN811HPzr5EmaIoSlUq7xxVpXrc6BxVNcGi9uwAWgkhGggh/hBCRAoh9gohAotXFELcIYTYbK6zWQjRvBb6q9ygTXHhFoNUgFR9CrYWtoPdFh/NhsuHytX+jA+WmoLU4h82pSSzoSD04hlCtxy1eG5oaFTJIBXoFHKKzr4nLTVJYKtj/Lr1+mYKK05Hm4JUC5UzWmhZd/EUm9Zfv/8VUXPp6Wm57Z6eJ1kRNa/sm1YURVFuK2pEtQblj6iat0NdAawH2gOJUsq5QohBwH+klEGFR1SFEKuB5VLKJUKIR4BRUsrR1q6jRlRrzvjuc8nMzgMgdrgTeU7XP/s1Dkygnmuu1XP1RkFmXsnH3XnpNqQccy3z2jmeWNwpqwgJn3VfSaN6aQWHhMb6/3kPXQZ2FgLofLlGLYllbAtrjbcuA53Wets5Bi1xFWy7NFeynZm5+76C9zYaDd6upV+nqZMrPw67r9Q6iqLcnNSIau1Sq/7rtnpCiAjz6x2YdpjaB4wFkFJuEUK4CyGKRyk9gXvNr38A3i/esBBiGjANoHlzNeBaUzKz8zCYo8VcJw159a8/hrepZz0oA9AIywGjsDeSW7/sR/8IQ7meiTRySOMOx5SyK5aDjdZAc4fUKmmrOF01tp1bKEDOxcDZtORquY6iKEpZBgwYwCuvvFJku9KFCxdy8uRJ/vvf/5Z6blhYGAsWLGDNmjXlvp6Pjw8HDhzAw8Ojwn2uTSpQrVlZUsqgwgeE5T3HyhrmLlEupVwELALTiGpFO6jcGAd724IRVbsMY5EBTn2WFls768GqUVoeDpXZGuxSSg9ywTyiaiyjkoTLmS5F/sXcjiOqdoZCHyDKOaKqKIqiNxj5a08Mf+6K5srVDBo2cOKe3v6M7FXx9FQTJ05k2bJlRQLVZcuW8cEHH1RVtyvFYDCg1ZZjsKSGqEC19m0HHgTmCyEGYJoGkFYsft0NTMA0mvogULl91pQq89u+2VbLNlzZy8KTP1stzzNY/kEwu/toRtzbtcxr/9/cb9jskWKa5Fn434v5vXukkfnjhjK8w0slzl237ggLPlhb4ninYSeYOmGjtSYJPzqJyUNN81R/ORnJSzvWW71+w215zLtvBCEjgwD48eArhDT63mrbYfEP8VDnd8q874oYoTLLKIpyg/QGI68s+osth68n/I9LTufI35fZGXWWd6eNsLhYtSzjxo3j9ddfJycnB51OR2xsLJcuXeKnn37i2WefJSsri3HjxjF37lwA1q9fz8yZM/Hw8KBTp04F7Vy9epVHHnmEM2fO4ODgwKJFiwgMDCQpKYmJEyeSkJBAt27dKDzFc/To0Zw/f57s7GyeeeYZpk2bBph2sXruuefYsGEDH374IVu2bGH16tVkZWXRq1cvvvrqKyyPq1U/tZiq9s0BugghIoH3gMkW6jwNTDXXeRh4pua6p1TUXd7d6O1RYm0cYFr1n2csGaj29/JnaOPO5Wr/s5cfpsF5Q9GoD0AIHK5IgpveScggP4vnBgcH0Ldv2xLHD65vzcFjbSw1SeRpXyYMfqPg2LhW/oTc0dri9Z3OGhjWpDV3Dbt+/+M7zGFPguW29yS0YXwH60G/oihKTftrT0yRILWwLYdPs3bvsQq16+7uTrdu3Vi/fj1gGk29//77efvttzlw4ACRkZFs27aNyMhIsrOzeeyxx1i9ejU7duzgypUrBe3Mnj2bjh07EhkZyTvvvMOkSZMAmDt3Ln369OHw4cOMGjWKc+fOFZzz7bffcvDgQQ4cOMAnn3xCUlISANeuXcPf3599+/bRp08fpk+fTnh4ONHR0WRlZd3QVIOqpkZUa1B+aqpix64C91g4vhhYbH4dCwyq3t4pVU0rNLziO4XNceFsKJRHNaRhD/p7dmbTlQjWXDpAXHYy3vZujGzchaE3kEe1nr0dO998mukfLGWPTCrIo+odb8NzwwZwd4j1PKparYY33hzNxtBo1q07Qnx8Gl5eLgwb1oE+fZ5lxfZ3cHPdiJtzKsnpriSnDimRR1Wr0fDfQfew/EQUi8x5VG2vSVqlODGtRw+Chxe9vs5GxxDfdayImkcTh4146tJIyHHhYuYQxneYrfKoKopSp/y5K7rU8j92RjOqt+XBgLLkP/6/5557WLZsGd9++y2//vorixYtQq/Xc/nyZWJiYjAajbRo0YLWrVsD8NBDD7Fo0SIAdu7cyYoVKwAYNGgQSUlJpKamsn37dn7//XcARowYgZubW8F1P/nkE1auXAnA+fPnOXXqFO7u7mi1WsaOHVtQb+vWrbz//vtkZmZy9epV/Pz8uPvuuyt0r5WlAlVFqUZaoSW4YQ+CG/YoUTaiSVdGNCn7EX9pHBzs+Xb2/1Wsb1oNQ4cFMnRYyVFf0+P9t0qeVIyNRsME3w5M8O1QrmvWs7M3P96vnkf8iqIoVeXK1YwyytMr3Pbo0aN57rnnOHToEFlZWbi5ubFgwQLCw8Nxc3NjypQpZGdnA1h95G4pa1N+XUvnhIWFsWnTJvbs2YODgwMDBgwouIa9vX3BvNTs7GyefPJJDhw4QLNmzZgzZ05BvdqgHv0riqIoiqIU07BB6YsuGzZwrnDbTk5ODBgwgEceeYSJEyeSlpaGo6Mjrq6uxMXFsW7dOgDatWvH2bNn+fvvvwH4+efr6x769evH0qVLAVMQ6uHhgYuLS5Hj69atIznZlOUkNTUVNzc3HBwcOH78OHv37rXYt/yg1MPDg4yMDJYvX17h+6wKakRVURRFURSlmHt6+3Pk78tWy0f3qdwqzYkTJ3LvvfeybNky2rVrR8eOHfHz8+POO++kd+/egGmkc9GiRYwYMQIPDw/69OlDdLRpSsKcOXOYOnUqgYGBODg4sGTJEsA0d3XixIl06tSJ/v37F6SsHDp0KF9++SWBgYG0bduWHj1KPukDqF+/Po899hgBAQH4+PjQtWvlnvxVlkr4fwtSCf/rLoM0sD1hD2Hxu0jKvYq7XQMGePWmv2cvNEJDbnYuH7+5nFWXTpPQ1gbhqmdqr50EuF3A2yYHN00eoCE2rQFbogJJOjiQEUM6MnSwv9X5qFb7ojeycV0k61cfJiE+DU8vF4be3ZEhwwNvuC1FUZSbRXkT/huMRmZ99ZfFBVWDOrbivcdHVDhF1e1MJfyvZUKIMcDvgK+U8nht90epOwzSwCenFrH/6uGCY0m5yZzM+JuIlCieaDaF/wv5kMjegvSB9tiKXBb0/R0322s0tcnBpSC/qQF/tzj8+21kW6u/eX/ecPaGn2H2rFHlTpVi0Bt5+40V7Ay7/k80IS6NmKgL7N99itfmj0Vro34AK4py+9JqNLw7bQRr9x7jj53RXLmaTsMGzozu48+Inr4qSK0hKlCtehMx5TmdgCn1lKIAsD1hT5EgtbD9Vw8TvzGLM00MpLeqB1IyreN23GwzcRV6XDQGi/lH+zc+Q/i4GLb/oiV0y1GGDwkoV182rossEqQWtjPsOJvWRxbkP1UURbld2Wg1jOrtV+HV/UrlqUC1CgkhnIDewEBgFTDHnMR/LhAHBGEabY3ClAu1HjBaSvm3EMIT+BLI3/90ppRylxCiAfAtcCeQCUyTUkbW1D0pVScsflep5add/yalfVPTGyEIcL0IgJtWn3+oiPz3wZ1i2PtLAB/9N5SlvxadHN/Q25UP3yq5Z/361ZYD5uvlESpQVRRFUWqdClSr1mhgvZTypBDiqhAifwuJDoAvcBU4A/xPStlNCPEMMAOYCXwMfCSl3CmEaA5sMJ8zFzgspRwthBgEfI8p4C1CCDENmAYUTJxW6pak3KullmsaGMhLvB6N5m9laitKn0fu5WBKoZKba+DCpfLtYZ8Qn1ZqeXxcarnaURRFUZTqpALVqjURWGh+vcz8/i8gXEp5GUAI8TcQaq4ThWn0FeAuoH2h3GcuQghnoA8wFkBKuUUI4S6EcJVSFokkpJSLgEVgWkxV9bemVJa7XQOScq0HksarWmzTJXpzxpNcoxYbrZE8KUoNVuMzTSlU7Oy0eHm4FClr6G15z3pPLxcS4qwHq15WzlMURVGUmqQC1SoihHDHtHuUvxBCAlpAAmuBnEJVjYXeG7n+d6ABekops4q1aynTrwpEb0IDvHpzMuNvq+WtUltyPiadrMamOapRqU3o3iCWZIMNDppci3NUhYDQQ+0BePbJ4HLPUR16d0dioi6UUh5UrnYURVEUpTqpJWtVZxzwvZTyDimlj5SyGXAW04hoeYQC0/PfCCGCzC+3Aw+ajw0AEqWUpT+3Veqk/p696Nago8Wybg06MvvR6dx5UYvz6TwQgi8O9yc5z4FUaUOaUWtxjuq2S3ey97f29OvVhpBB5Z/sP2R4IH0GtLNY1mdAO+6ysFuVoiiKUjW0Wi1BQUF06NCBTp06sXv3bsCUuH/kyJHVeu3Fixczffr0sivWEWpEtepMBN4rdmwF8C/A+jDadU8DnwshIjH9vWwHnsCUOeA78/FMYHJVdVipWRqh4enW09iRsJewhJ0k5lzFQ9eAAZ596OfZE43QsDj0JT6ZvYJVW06T0E7LK+vuZWqvXWS6ncfbJof6mjwEGs6mNWBLZAeSDw/g5ac7ETLI74Zyn2q1Gl6bP5ZN6yNZvzqC+LhUvLxdGXp3EHcNU3lUFUVRAPQGI6v3x/DH3miupGTQsL4To3v4M6p7+0qlp6pXrx4REREAbNiwgVdeeYVt27ZVUa9vLSpQrSJSygEWjn0CfGKtnpQyDAgzv04E7rfQxlXgnqrsq1J7tELLAK/eDPDqbbHczt6OF/49kRfKaKcFMMgP08ejivbFRkPIyCC1ul9RFMUCvcHIS4v/YvOR6wn/rySnE3H2MjtizvL+lBHlzl1dmrS0NNzc3AreZ2RkMG7cOKKjo+ncuTM//vgjQgg2b97MCy+8gF6vp2vXrnzxxRfodDp8fHy4//772bp1KwA//fQTrVq1YvXq1bz11lvk5ubi7u7O0qVL8fb2rnR/a5oaNlEURVEURSlm9f6YIkFqYZuPnGZN+LEKt52VlUVQUBDt2rXj0Ucf5Y033igoO3z4MAsXLiQmJoYzZ86wa9cusrOzmTJlCr/88gtRUVHo9Xq++OKLgnNcXFzYv38/06dPZ+bMmQD06dOHvXv3cvjwYSZMmMD7779f4f7WJhWoKoqiKIqiFPPH3uhSy1eWUV6a/Ef/x48fZ/369UyaNIn8Le27detG06ZN0Wg0BAUFERsby4kTJ2jRogVt2rQBYPLkyWzfvr2gvYkTJxb8uWfPHgAuXLhASEgIAQEBfPDBBxw9erTC/a1NKlBVFEVRFEUp5kpKRunlyelVcp2ePXuSmJhIQkICADqdrqBMq9Wi1+sLglhrCicIyn89Y8YMpk+fTlRUFF999RXZ2dlV0t+adtvOURVC7JZS9jKvrv8CcAEMwNtSyl/MdVpgyofaADgEPCylzLXS3seYVv43k1IaS7lufeABKeV/ze8bA59IKcdV1b0ptza90ciK09H8ciKKy9fSaOTowv1tAxjXyt/q5P7c7Fw+fmM528JOkCs0CI3A1bUeD00bgMbRjnWboolPTMPLw4XhwQEMHexfsKDKYDASGhrFurVHSEhIx9PTmWHDOxAcHKAWXSmKcstqWN+p1GC0oZtzlVzn+PHjGAwG3N3drdZp164dsbGxnD59mlatWvHDDz/Qv3//gvJffvmFWbNm8csvv9CzZ08AUlNTadKkCQBLliypkr7Whts2UJVS9jK/zAQmSSlPmYPGg0KIDVLKFODfmHaLWiaE+BL4P0xBbRFCCA0wBjgP9MO8QMqK+sCTwH/N/biEKcBVlDLpjUae2rqK9bEnC45dupbOwfiLbDl/hs8HjsKmWLCam53LlLv+TWKOEWxM/+UlkJyWzUdfbsJopy2oG5+QTvSxi+wNP8PsWaMQwPx5f7Bjx4nrdeLTOHr0Ivv2/s0bb45WwaqiKLek0T38iTh72Wr5mB7+FW47f44qgJSSJUuWoNVqrda3t7fnu+++Y/z48QWLqZ544omC8pycHLp3747RaOTnn38GYM6cOYwfP54mTZrQo0cPzp49W+H+1iZR1nDyrUoIkSGldLJw/AimwPE0kAA0lFLqhRA9gTlSyhAL5wwGngd+AXpJKR83H/cGvgTuNFf9F6Y0VPcAJ4CNwOfAGimlvxBiH/CIlPKo+fwwc7vHgU+BAEwfLuZIKf+0dm9dunSRBw4cuMHviHIz+OVkJC/tWG+1/IO+w7ivTdGk/x++9DOhm44jdTYU3jXAYKdB72RLiZ0EzF6eOQyhN7Lgg7VWr/fiiyMYqnKuKopyEzl27Bi+vr5l1jMYjbz43V8WF1QN7tCKD6aOqFSKqqri4+PDgQMH8PDwqO2ulIul778Q4qCUsoul+rftiKolQohugB2mvKfuQIqUUm8uvgA0sXLqROBn4E/gHSGErZQyD1Nqqm1SyjFCCC3gBMwC/KWUQeZr+hRqZxlwHzBbCNEIaCylPCiEeAfYIqV8xDx1YL8QYpOU8lpV3btyc/jlRFTp5ScjiwSqrz6+mEN7TpPj7QjaosGo1JjfW9z8DD76byhI0Ouu/yAWErS512e2rFt3RAWqiqLckrQaDe9PGcGa8GOs3BvNleR0Gro5M6aHP3d3860TQertQAWqZubA8AdgspTSWN6tS4UQdsBw4FkpZbp5VDQY+AvTlqqTAKSUBiBVCOFWvI1CfsU0yjobU8D6m/l4MDBKCJGfXtMeaA4U5MYQQkwDpgE0b968XPes3HwuXyt9U7JLGUXL4y6lmAJRrUDe4CP63FyD6YXm+n8FaSz6XyA+Xm2SpijKrctGq2F0Dz9G9yj/zn81LTY2tra7UK1UoAoIIVwwBZavSyn3mg8nAvWFEDbmUdWmwCULpw8FXIEoc2zrgGne61832g8p5UUhRJIQIhBT8v/H87sIjJVSnijl3EXAIjA9+r/Rays3h0aOLly6Zn1yf2MnlyLvvRvX5+I/iWCQCIqu8ZMaYXU0FcDOTgsScnP0BcdEsX9ZXl4uKIqiKEp1ue3Hrc0joiuB76WU+SOYSNPk3a1cX+g0GdOj/eImAo9KKX2klD6YNg0KFkI4AJsxzUtFCKE1B8TpQGlLBZcBLwGuUsr857wbgBn5o7xCCMsbxiu3vPvbBpRe3qboY/h3vprCkKF+6JKysUvNwy4l1/Rnah4218wBqJV56s8+Gcxzj9+FTY6x4KvwY3+AYcM6VPxmFEVRFKUMt32giukRez9gihAiwvwVZC57GXhOCHEa05zVbwqfaA5GQyg0emqeN7oTuBt4BhgohIgCDgJ+UsokYJcQIloI8YGF/iwHJmCaBpBvPmALRAohos3vldvQuFb+DPVpY7FsqE8bxrYq+XhqxlvjcXewAb2xyAiqJteIJtdgcVS1X682hAzyIzg4gL5921q8Xt++bRkSXPFVr4qiKIpSltt21f+tTK36v7XpjUZ+P32UX05GcikjjcZOLtzfJpCxrfxKzaP6yZsrCNt6glwhCvKoPvz4QISjLes3RROXkIa3pwvDgwMJGeRXJI/qxtBo1q07Qnx8Gl5eLgwb1oEhwf4qNZWiKDed8q76V6rHja76V4HqLUgFqoqiKIpiWV0JVK9cucLMmTMJDw9Hp9Ph4+PD6NGjWbVqFWvWrKny6w0YMIAFCxbQpUsXhg8fzk8//UT9+vUr3e6UKVMYOXIk48aVLyW8Sk+lKIqiKIpSBfQGI6sOxfD7/miupGbQ0NWJe7v5c0/n9pVKTyWlZMyYMUyePJlly5YBEBERwerVq6uq66Vau9Z6fuwbodfry65USeq5naIoiqIoSjF6g5EXlv7Fm79tJOKfy1xJSSfin8u8+dtGnv/xL/QGq7ull2nr1q3Y2toW2V0qKCiIvn37kpGRwbhx42jXrh0PPvgg+U++582bR9euXfH392fatGkFxwcMGMDLL79Mt27daNOmDTt27ABMu19NmDCBwMBA7r//frKysgqu5ePjQ2JiIgDz58+nXbt2DBkyhIkTJ7JgwQIAvv76a7p27UqHDh0YO3YsmZmZgGkE9bnnnmPgwIG8/PLLAGzfvp1evXpx5513snz58gp/XyxRgaqiKIqiKEoxqw7FsCm65K5UAJuiT7P60DGLZeURHR1N586dLZYdPnyYhQsXEhMTw5kzZ9i1axcA06dPJzw8nOjoaLKysopMD9Dr9ezfv5+FCxcyd+5cAL744gscHByIjIzktdde4+DBgyWudeDAAVasWMHhw4f5/fffKTxt8N577yU8PJwjR47g6+vLN99cX09+8uRJNm3axIcffgjA5cuX2blzJ2vWrGHWrFkV/r5Yoh79l0IIYQAKbwW0TEr5nnlr0xeklAeEEGuBB8zlD0gp/3uD18g/3xn4HmgIGIFFUsqPzXUaYNqe1QeIBe6TUiZX9L6UukNvMLJ+21HWbIkmPjEdLw9nRg7yZ1j/64uZ9EYj30fuJEn/Nv5uF7DTGMg1ajmR2IyHfX/C3aVBQXt5+lx2Rn6K3riCerqrXE12Yu+mNhxdfyf2HRpzxS6bviP3E9LqGB52mSTlObDtSiC/R/mRYQOOeluGNWyDb6um/HlhK3r78+hs9bjrGjC2+V0M8OqNRpT8fGvQG9m4LpL1qw+TEJ+Gp5cLQ+/uyJDhgYXuw8D6y4dYczGc+JwUvHT1GdmkK8Mad0ZroU1FUZTa9Pv+6NLLw6MZ07XqNwLo1q0bTZs2BUyjrLGxsfTp04etW7fy/vvvk5mZydWrV/Hz8+Puu+8GTEElQOfOnQs2ANi+fTtPP/00AIGBgQQGltxFcOfOndxzzz3Uq1cPoKA9MAXTr7/+OikpKWRkZBAScn0H+fHjx6PVagvejx49Go1GQ/v27YmLi6vC74YKVMuSlb/VqTVSyuFQsBXqk8ANBaqFzq8HPC+lPCSEcAYOCiE2SiljMG27utkcJM8yv3/5Rm9GqVv0BiNvfrSGbftOFRyLS0on6sQldh86y7xnR4KAJ0J/YmTLBbS0zSyoZ6M10tH7DDviBtHDEEpDNy/y9LlsOjCGO5pEFNRrUD+dVo9dJrzXRT5bNZw3n1xJD7fzBeUetpm0vXMLAe6neO7QCJKl5KdrUbS+vBl3t8yCHxBXDZf5+uwPHE6JZmabaWjF9R9QBr2Rt99Ywc6w4wXHEuLSiIm6wP7dp3ht/likRvJm1E9si7/+gz8uO5Wo1H/YnXiceQEPYKO53qaiKEptu5KaUWr55RTrm6+Uxc/Pz+ojcp1OV/Baq9Wi1+vJzs7mySef5MCBAzRr1ow5c+aQnZ1d4pz8+vksb7J5XWkL6qdMmcIff/xBhw4dWLx4MWFhYQVljo6OVvtc1Yv01TBGJQkhYoUQHsB7QEtzHtYPzGUvCiHChRCRQoi5pZ0vpbwspTwEIKVMx7Q9ahNztXuAJebXS4DR1XhLSg1Zv+1okSC1sG37TrFhewwrTkfTxut73GwzS+TllxLcbDNZdnIyADsjP+WOJhEW63X1O830Sevp4XbeYnlP1/OM9TEFkR7OGbi7WL7egeTD7EjYW+T4xnWRRYLUwnaGHWfT+kjWXz5UJEgtcq/x0Wy4fMhimaIoSm1p6OpUanmj+qXt3VO6QYMGkZOTw9dff11wLDw8nG3btlmsnx+Uenh4kJGRUa55oP369WPp0qWAaXQ0MjKyRJ0+ffqwevVqsrOzycjI4K+/rm+qmZ6eTqNGjcjLyytopzaoEdXS1RNCRBR6/66U8hcrdWcB/vkjsEKIYKA10A3TFqirhBD9pJTby7qoeXS2I7DPfMhbSnkZQEp5WQjhVYF7UWrRzPnLuZKQVuRYXOL19wldDBjqFT3njNfTtLKJo6tbHlA0L7+rJgsNpkhyUKMoIs81w9PDiKvG+qfPoc1Olmin8Pun79jNg//P3n3HR1Wljx//PDOTSgoJKfTeSaP30CEggkgR14Z+V9eGa1/XioplFSu6uvjTRV1UkKYgJSChCUgNSegIoRMSSCV1Zs7vj5mElMkQUiDgeb9eeZF7z7nnnhsxPHPuOc9pFItBFOV9Br9g9uCjg0am71pYdE65AtNArApTdtlP0h/mf4M1ATC4lNMqvL9mCfOXbC1zPrhBXd7+6I5yr9M0Taspt/YIIfbYmfLLu1d+wxMRYdGiRTz++OO8/fbbuLu7F6WncqRu3brcf//9hIaG0rx5c7p3737Zezz00EPce++9hIWFERERQY8ePcrU6d69O2PGjCE8PJxmzZrRrVs3fH19Adsiq549e9KsWTNCQ0PJzKz8CHJV6DyqTohIllKqzEeqUnNUE4FugBewVCkVYq8zA9v2q2n2y7ywBbqld7dKBLoppVLsx17AOuANpdRC+7k0pVTdYtekKqX8SrXzAPAAQNOmTbseO3asSs+uVa/Jj33FiTPlTys+29+CueSbFF7p9xPNXM9jkrIrS/0M2Zik7P+7fgYwOX/TUyXnCurw2ulBZBS4X9F1VrOQZXErt1zSBM/365Q536iJP/+d98gV91PTNK08Fc2jarFaeep/vzhcUDU0pDXv3XlTlVJU1RZZWVl4eXmRnZ1NZGQks2bNokuXLjV2P51HtfYQbIHpfyp8gYgLsACYUxik2iWJSAP7aGoD4Fzpa5VSs4BZYEv4X7Wua9WtfqBPmXNJKRnkF1gAMOaUKeai2Y18FyMGrBhKBZ9WBHOJ/8qCAStWKHX+EgOUaae4fKuB82bPy46oWiwGCnIu/eoovF15I6oiAnVwOtHILdeVRk38y5wPblC3/Is0TdNqkNFgYMYdN7Fk5z4WbkvgTFomDep6c2v3EMZ07XBDBKkADzzwAHv37iU3N5d77rmnRoPUytCBavXJxLZyv9BK4HURmaOUyhKRRkCBUqpMkAkgthnPXwL7lFLvlyr+GbgH2zzYe4Cfqr33Wo368KWyO3YsXRPPW59FAxC4vexCopahH5PRyEp81tP09E9EqUuv6dOtHkXHu5Ja8XjP5cTsfA9D4Psl6gFFx9tOtWVU04Plln98rA/zjkYQ4J1J6+CUcus92vZOBgb1LTq/Ykks779pS1LtKKvgUy/cTEFIAW/tLX9O1ZODb+amuy7/KkvTNO1qMhkNjOveqUZW99cW33333bXuglM3xseBmuNhXxxV+PV2eRWVUueB30QkQUTeVUpFA98Bm0UkHphPyUC2tL7AXcDgYvcbZS97GxgmIoeAYfZj7To3ckAnBvRs47BsQM82REV2ZELrEA6cu5fUAk+Hc0tTCzy5q4Ntknv/8Mc4dirCYb1te1oz8+sotqQ2cVi+Ob0J84/a5lulZHpxPsPx/br7dSYysHeJ88NGhdFvYHuHz9FvYHuGjgxjZMOuDAhyPJ9rQFAIUQ0d5xPUNE3T/tz0HNUbULdu3VTxpL1a7WW2WFm5fi9Lf40nKSWT4ABvRg8JJSqyYwXyqDblrg5zyuRR/S1uJgXWhXi4nefCBXse1ZWt8IhoyBnXHPqN2kZUm70EuGaTkl+H9WfDWJjQiSyTwsvswsj67ejQujGLT67B7HYSN9cCex7VYQwM6lNuHtXVK+JYsSSWc0npBAX7EnVzBENHlsyjuvLMTpae3k5SbirB7n6MbtiNKJ1HVdO0q6iic1S1mnGlc1R1oHoD0oGqpmmapjmmA9Vr60oDVT2MoWmapmmaptVKOlDVNE3TNE27ioxGIxEREUVfhdueVsSoUaNIS0src37atGnMmDHD6bVTpkyp0GYBNXV9ZehV/5qmVYpFWdidFsPOC6tIuniGrDQjvukX6RSQiJ9PJjk5/hgNt2AOaM/OpM8ZEHCYBi7ZuIjiosWF9RnN+Sm5Bz3rdePZTuNwNdp+HVnMVlYtj2PFkl0kn8sgMMiHqJs7M2xUGJYCMzNfXsDGNfvIy7fg5mqk35B2DH3ah22nFpFZkExOqjvZh9vTp8WtjBgeXjRHtjiz1crC/XuYuy+BM1mZ1K/jRcuAuhzJvMCZi5k0qOPDxDYheB2DFasSOJeSQVCAD6OGhxI1JMRhm5qm3XjMFis/7d7Lgh0JnM3Ior6PF+O7hnBLRMcqpafy8PAgNjb2iq5RSqGUYtmyZZW+7/XougtU7cn231JKrSx27nGgLbAC6KiUeltEbgEOKqX21kAfmmPb4vQAtnypF4F7lVIHqvtemlYbWZSF+SfeZV/GZgDEoBjU+A8at0i7VMknA/iQNIsbExuY8TFYiopcTfmM9T9IeJ0zvHriIrdv3M93/Z7DpIy88dKCEluyJidlsDf+JFs2HODgpoNcyMzHflNyLVYudFzMhvPnwR1c3MHF+yI+TX9jw65DbH19Ai+9dGuJwNJstfLoyqWsOGLbvlahOJWXxo70k0V1Tl/MZMe5U3iegsD9IArOJWeSsO8UW7Yd4ZXnxmDSwaqm3dDMFitP/vgLq/ZeSvh/Jj2TXSfOsO7gUd6feFO1/R7Iyspi7NixpKamUlBQwPTp0xk7diyJiYmMHDmSQYMGsXnzZhYvXsyAAQPYvn07AQEBvPHGG3zzzTc0adKEwMBAuna1ZVD54osvmDVrFvn5+bRu3Zpvv/0WT09PAFavXs1HH31EUlIS77//PqNHjyYxMZG77rqLixcvAvDJJ5/Qp08flFJMnTqVNWvW0KJFC67Fuqbr8Tft98DkUucmA98rpX5WShWmbroF6HglDYvIlQTufyilIpRS4cDXwPNVbE/Trhu702JsQar9d1Zzl/M0dkmj9O8wpaC+KQ8fg8VhWXO3TG6pl0C2pDBjz0+sWh5XIkgtbtOGg5zPNlO8ocaR52jQ87zDtht1Psex/LWsik4oUbZw/56iIBUAowIjl3YuKGoEshtBVtOSp9dvOkj0mj0O+6hp2o3jp917SwSpxa3ae5ifd++rdNs5OTlFr/3HjRuHu7s7ixYtYufOncTExPDUU08VBYUHDhzg7rvvZteuXTRr1qyojR07dvDDDz+wa9cuFi5cyLZt24rKbr31VrZt28bu3bvp0KEDX355aVPMxMRE1q1bxy+//MKDDz5Ibm4uQUFBrFq1ip07dzJ37lwee+wxABYtWsSBAweIj4/niy++YNOmTZV+5sq6HgOp+cB0EXFTSuXZRzcbAhtFZAq27Uy/A8YAA0TkRWA8MBjbFqOuwGHgLqVUtojMBi4AnYGdIjIX+BDwAHKo2EipD5AKYO/DTYA7UEdEbgZmAqHYft7TlFI/icj/s/cVoBHwCbZ/LsfYzwUC0Uqpe0VkMdDE3uZH9l2oNO2qefaZ79ly4RwFonjiznk0bnyOkV5W6pvyMQkYykR5lxRuZeAoLyvAzXUPMcL3MLAQ/OHLH23n85WJozn+PLhzHJacwlZsv7LEIoxvu4NG9VKdtt1p8kGmLlsJu1diMtnayHNTJT+iG+19L70dl/34QhhkNC/5mf7vu6J5aveqcp+5IowmA4EBZXcsuxKNfXz4dkzZzSQ0Tau6BTsSnJfvTODWLpXbCKD0q/+CggKef/551q9fj8Fg4NSpUyQlJQHQrFkzevXqVaaNDRs2MG7cuKKR0jFjxhSVJSQk8OKLL5KWlkZWVhYjRowoKps0aRIGg4E2bdrQsmVL9u/fT4sWLXj00UeJjY3FaDRy8OBBANavX8/tt9+O0WikYcOGDB48uFLPWxXXXaCqlDovIluBKGw7NE0G5iqllNj/dVJKbRKRn4GlSqn5ACKSppT6wv79dOD/sAWQYJs2MFQpZRERHyBSKWUWkaHAm9gC3dJaiUgstiT+nkDPYmW9gTCl1AUReRNYo5S6T0TqAltFZLVS6q/2vjTDtovVbKXUMeBlEfEFNmALXgHus7flAWwTkQX2DQaKiMgD2AJxmjYtNQSkaVV0NimdHIMZq6uBenUzqOtm2/PVVcDkZFvWijAIuIui9JCmO/kEuWYhBgUuJa+xGhTeXrmYjI72wrrExWShwNsWZBaUF0xfpv/KBOY6ZSuV216FWchKT61iG5qm1ZSzGVlOy8+kZ1bbvebMmUNycjI7duzAxcWF5s2bk5ubC0CdOnXKvU5Kf0q3mzJlCosXLyY8PJzZs2ezdu3acq8RET744AOCg4PZvXs3VqsVd3f3y97jarkeX/1Dydf/k+3HlxMiIhvsu0TdART/GPSjUqpwAp0v8KOIJAAflKpXXOGr/1bA40DxUc5VSqkL9u+HA8/Zg9q12EZFmwKIiDvwI/CoPUgt3Ep1DvCBUmqHvY3HRGQ3sAXbyGqZ7YyUUrOUUt2UUt0CAwMr8OPQtIqrH+yLh9GEq1U4n+ZDWp4HmRY38pWQrwSzotyvy01psirItQq5VkOJrwyLK+fyvVBWgQJKfBkKhMwsd8wW57/CCsxGXDKtuGRa8cgRPHIEQ+nY9jL9EzOYLqoSXy4XKWqvsl9eBUZa+PpV6auxT9VGZDVNK199Hy+n5Q18nW02eWXS09MJCgrCxcWFmJgYjh07dtlrIiMjWbRoETk5OWRmZrJkyZKisszMTBo0aEBBQQFz5swpcd2PP/6I1Wrljz/+4MiRI7Rr14709HQaNGiAwWDg22+/xWKxFN3jhx9+wGKxcObMGWJiYqrtmSvquhtRtVsMvC8iXQAPpdTOClwzG7hFKbXb/np+YLGyi8W+fx2IUUqNs08rWFuBtn8G/ltOewKML2f6wOfAQqXU6mLnpgEnlVL/BRCRgcBQoLd9qsJabMGupl0177x7e7Gjx9mZupqfT820BXkCLVxS6O6ZiFIlX8MrBR4G8BYclonAkrQ2LDgfTr+6/el6rDXvv7mE4lqiADMAkmdGzBYQIZ72pA1MIvyhw+W2veeHtszsP4KokWFFZfP2xvNsTPSlyhYBgyp6lkuN2I7948D7WMno9h+Pj2TUsNAr+RFqmnadGd81hF0nzpRf3sXxttCVcccdd3DzzTfTrVs3IiIiaN/e8bbUxXXp0oXbbruNiIgImjVrRv/+/YvKXn/9dXr27EmzZs0IDQ0lM/PS6G+7du0YMGAASUlJfP7557i7u/Pwww8zfvx4fvzxRwYNGlQ0ijtu3DjWrFlDaGgobdu2ZcCAAdX2zBV1XQaqSqkse8D2FeWPpmZiey1fyBs4IyIu2EZUT5VznW+xsikV7FI/4I9yylYCU0Vkqn16Qmel1C4ReQTwLrb4CxEZDQyjZBDtC6Tag9T2QNmJKpp2lUXUHcShzO1Fq/4TC+rRoCCNxi5pJeqJwFmzG8pUctV/YVlinjeLzofiqQJ4ptMtGDsZ2LrpkMMFVX0i23HwtwNcyLwUNJ5YF0RQl1Qa9CwxEwYROLUriGauAxk2vOQ/JuPbd2LNsaOXFlQVBqpGShLwPAVepQY2Ivu0ZcTgys1L0zTt+nFLREfWHTzqcEHVsI6tGRtR+d2tsrJKTisICAhg8+bNDusmJJScK1s85+oLL7zACy+8UOaahx56iIceeqjM+dmzZzu8R5s2bYiLiys6fuuttwDba/9PPvnE4TVXy3UZqNp9DyykbAaAQj8AX4jIY8AE4CXgd+AYEE/JILa4d4CvReRJYI2T+xfOURUgH/hrOfVex7Y4K87+Wj8RGA08DRTY2wDb6Opt2BaGbbXPCfkZeAN4UETisKXD2uKkT5p2VRjEyIQmzxCXFsMOex7VmJM98Em7SKfAY/j7ZJCT44/JMA5zQDvmnfkPAwMO0cAlBxexkmXPo/pzcg/61OvOM51uKcqj+sLr41m9Io4VS2I5l5ROULAvUTdHMHSkLY/qJ68sZMOv+8jLN+PmYqLevnH0H1WYR/UcOanu5BzuQGSLWxn+UliZnKdGg4FPRoxm4YG9zNsXz+nMTBp4edGynh9/ZF7gzMUMGnr5MLF1CF7HhRWZ8SQlZxAc6MOo4WGMGNxJ51HVtD8Bo8HA+xNv4ufd+1iwM4Ez6Zk08PVmfJcQxkZ0qFIeVa3i5FrkxNJqVrdu3dT27duvdTc0TdM0rdZxtNe8dvU4+vmLyA6lVDdH9fXHAU3TNE3TNK1W0oGqpmmapmmaVivpQFXTNE3TNE2rla7nxVS1koh8ABxTSn1oP14JnCiW4P89bFkF3sC2OMoV2A78n1KqoFg7U4ARSqnbi50LAPYBjZVSeVflgbTrgkVZ2J0Ww67UVaQXpODrEkBnv2FE1B2EQYxYlIX1yZtZe+43zudfoJ6rPwOD+jIgsA8Gqb7Pq7m5ucxf+Rp1663G1zeD9HQf0s4PZdzwl1i94w9++i2BsxeyCPavQ/s+rpzxPEZiyhnyz1pQv5lw2+VG/0EdmTp9Iq6uJsxWKwv372HuvgTOZGXSwMub2zqEML59pxpZyGC2WFn5awLLouM5l5JBUIAPo4aHEjUkRC+g0jRNuwb0YqpqJiITgYlKqUkiYgC2AflKqd728s3YNgj4UikVIiJGYJX9eE6xdnyAI0BTpVS2/dyDQHel1P8564NeTPXnYlEW5p94tyhVVHEdfHpza+Mn+eTwl2y9sKtMeQ//zjzW5gGMUjo305XLzc3l5/U3EdKhbGqpnfva8tGC0ViVAUTh0z8Z96bZZeqpWBP814N6Xu58sfJpnlwXfSmNVDFRLdvwyYjRmKoxWDVbrLz69s+s33SwTFlkn7a88twYTDpY1bTrXm1ZTJWUlMQTTzzBli1b8PPzw9XVlWeffZb09HS2b99e5bRQL7/8MpGRkQwdOrTcOgMHDmTGjBl06+ZwHdNlVeZ6vZjq2vsN6GP/vhOQAGSKiJ+IuAEdgKJ9E+07Ym0FGhVvRCmVAawHbi52uqK7cGl/IrvTYhwGqQD7MjYz/4TjIBVg64VdbEiunoxn81e+RkiH/WV2olIKunQ4SN+wPQC4t8zCvWm2w3oSYYbuBZzPyGPqjDkOg1SAFUcOsfDA3mrpd6GVvyY4DFIB1m86SPSaPdV6P03Taj+z1cr82AQmf/0DA2b+PyZ//QPzYxOwWJ1v33w5SiluueUWIiMjOXLkCDt27OCHH37g5MmT1dRzeO2115wGqdcLHahWM6XUacAsIk2xBaybseVv7Q10A+Kw5V0FirZR7QmscNBc0VaxItIQaAtc/f3LtFptV+oqp+X7M39zWr42eWOl770opi8xu0KI2RVCSOj/gJI7RBU/njJyNe88/CVvjPuOB+qvL7cevW0zYDYVpDi997x98ZXutyPLop23tyw6zmm5pmk3FrPVyuMLf+H5X1ax8+QZzmRksvPkGZ7/ZRV/X/gL5ioEq2vWrMHV1ZUHH3yw6FyzZs2YOnUqAKdPnyYqKoo2bdrw7LPPFtV56KGH6NatG506deKVV14BYPv27URERBAREUFoaCj2POxMmTKF+fPnA7agtXv37oSEhPDAAw9Q/G36//73P/r06UNISAhbt24FYOvWrfTp04fOnTvTp08fDhywba6Zk5PD5MmTCQsL47bbbiMnJ6fSP4OK0oFqzSgcVS0MVDcXO95kr1O4YcB54LhSytG/gkuBfvZpAJOA+fYR2DJE5AER2S4i25OTk6v1YbTaLf0yAZ1VOf9FkpJ3odL3rls3neCAVIIDUnF1cfhXs4iri4UG9VIJ8sjE31T2tX8RP9sv/wIv57+eThfbErA6nEvJcFqelOy8XNO0G8viuL1EHyi7KxVA9IHD/BS/r9Jt79mzhy5dupRbHhsby9y5c4mPj2fu3LmcOHECgDfeeIPt27cTFxfHunXriIuLo1u3bsTGxhIbG0tUVBRPP/10mfYeffRRtm3bRkJCAjk5OSxdurSo7OLFi2zatIl///vf3HfffQC0b9+e9evXs2vXLl577TWef/55AD777DM8PT2Ji4vjhRdeYMeOHZX+GVSUDlRrxiZsQWkotlf/W7CNqPbBFsQC/KGUigBaA71EZIyINBGRWPvXg0qpHGwjreO4zGt/pdQspVQ3pVS3wMDAGnswrfbxdQlwWm4QD6flAW7+lb53WpovSSl+JKX4kV/gfJ5rfoGRM+f9OJfjzQWzZ/kVU22/llyynI9WNPQub3O5ygkK8HFaHhzovFzTtBvL/N0JTst/jHVefiUeeeQRwsPD6d69OwBDhgzB19cXd3d3OnbsyLFjtr2c582bR5cuXejcuTN79uxh795LU6DmzZvHzp07efvtt8u0HxMTQ8+ePQkNDWXNmjXs2XNpKtPtt9vWbEdGRpKRkUFaWhrp6elMnDiRkJAQnnjiiaL669ev58477wQgLCyMsLCwavsZlEev+q8ZvwFPAUfsI6AXRKQutjmr9wNehRWVUmdE5Dngn/YFVxGl2voeeAvwQW+fqjnQ2W8YJ7LLLmAq1N67LwezHM9RBRgY2K/S9x436NK0gv/99Dxdunxtm2ta7LV+4fHs5UPZsDsU91aZ+PQ+X249NrsA0MclgF9JK/fekzqEVrrfjowaHkrCvlNOymv+F7KmabXHmYysy5RX/q1Op06dWLBgQdHxp59+SkpKStGiJDc3t6Iyo9GI2Wzm6NGjzJgxg23btuHn58eUKVPIzc0FbCO0r7zyCuvXr8doLDlokJuby8MPP8z27dtp0qQJ06ZNK7oOKJoqUPz4pZdeYtCgQSxatIjExEQGDhxYbv2apkdUa0Y8EEDJwDIeSFdKOXpPuxjwFJH+DsqigYbAXKVTNGgORNQdRAef3g7LOvj0ZmKTv9LDv7PD8h7+nYkMdHztlZo48hUS9rV3OPd05762bIzrBEDuES9yj3s6rKdiTbDVhXo+bnzy7F1EtWzj8F5RLdswvl3Haul3UZtDQojs09ZhWWSftowY3Kla76dpWu3WwMfrMuWVf6szePBgcnNz+eyzz4rOZWc7mRIFZGRkUKdOHXx9fUlKSmL58uUApKenM3nyZL755hscvVEtDEoDAgLIysoqmrdaaO7cuQBs3LgRX19ffH19SU9Pp1Ej2xrv2bNnF9WNjIxkzhxbgqKEhATi4mp+7r4eUa0B9lFUn1LnphT7PhEIKXasgPBy2jID+l2+Vi6DGJnQ5Bni0mLYmbqa9IJkfF0C6eI3lHB7HtXH2jzAhuQtrE3eSEreBQLc/BkY2I/IwN7VlkfVzdWNMZG/sGDl6/jUW0Vd3wzS0n3IOD+MccNfxKfOERZvTODshUyCTzWkQzNXztQ5RmLyafLOWFCbTLjvcidyREcefX0Crq4mPhkxmoUH9jJvXzynMzNp6O3NpA6hjG/XsdrzqBqNBl55bgzRa/awLDqOpOQMggN9GDU8jBGDO+k8qpr2JzMhPISdJ8+UWz4xIqTcsssRERYvXswTTzzBO++8Q2BgIHXq1OFf//pXuQuUwsPD6dy5M506daJly5b07dsXgMWLF3Ps2DHuv//+orqxsbFF39etW5f777+f0NBQmjdvXjS9oJCfnx99+vQhIyODr776CoBnn32We+65h/fff5/BgwcX1X3ooYe49957CQsLIyIigh49elT6Z1BROo/qDUjnUdU0TdM0xyqaR9VitfL3hb84XFA1vF1rPrr1phrZeORGd6V5VPWIqqZpmqZpWilGg4EPb72Jn+L38WNsAmcyMmng483EiBBuCe2gg9SrRAeqmqZpmqZpDpgMBsaHd2J8uJ6jfq3ojwOapmmapmlarfSnGFEVEQu2VfeFbgG+U0r1cXzFFbdvAs4CXyil/lnJNroBdyulHquOPmm1Q05eLvNipuPvG01d73TE3YrVqCjASL7VxIGUJtzV4Tvq+VxZLtP83HxmvryAjWv2kZtvwehmwtPfCxd3VwKDfYi6uTPDRoVhNBowW6ys/DWBZdHxnEvJICjAh1HDQ4kaEnJdLxAyW60sPBLPvD92c+ZiJg3qeDOpVTjjW4bqV3Kapmk3iD/FYioRyVJKOc8zUbX2RwEvAPWB1tWZRkpETPaV/xWmF1PVDjl5ufy0aTRhrcvuXpKnjGRY3QAhtcCTXgHR1PcLqlC7+bn53DvsHc5n5KEA5WoCU9nArN/A9jw3bRyvz1jqcA/7yD5teeW5MZiuw2DVbLUydcNiVpw4UKYsqkk7Zva/BZMOVjVNc6Cii6m0mnGli6n+tL/JRSTL/qdBRP4tIntEZKmILBORCfayISKyS0TiReQrEXErp7nbgY+A40CvYvd4W0T2ikiciMywn5stIp+LyAYROSgio+3nB4rIUvv300RklohEA9+ISKCILBCRbfavvjX2g9GqzbyY6YS13kfpjy1KgZtYcBMzSoGfSzY/HLynwu3OfHkB5zPybA0ZDbYg1cFno41r9/PhxysdBqkA6zcdJHrNHodltd3CI/EOg1SAFScOsOho9e0Yo2mapl07f4pX/4CHiMTavz+qlBpXrOxWoDm27U6DgH3AVyLiDswGhiilDorIN8BDwIfFGxYRD2AI8DegLragdbOI+GPb+rS9UkrZd6Yq1BwYALQCYkSktYM+dwX6KaVyROQ74AOl1EYRaQqsBPTHwVpgwYZ++HmnOSwLb2vbG95RYnsAb8nH01gAwKAGCayJDSE1sy7j+28s09bEnq+SnWura1H2RkRQhSOppW6S7+0CBvglJqFsB4r54N/RzJm3hfrBvrw3fdJlnrb2mPfHbuflh3czsZXeSUrTtNrJy8uLrCznO18Vt3btWmbMmMHSpUtrsFe1058lUM1RSkWUU9YP+FEpZQXOikiM/Xw7bEFt4XDU18AjlApUgdFAjFIqW0QWAC+JyBNABpAL/D8R+QUo/rdrnv1+h0TkCNDeQb9+VkoVZv0dCnQstm2Zj4h4K6WK9m8TkQeABwCaNm1a3s9Bq2Z+3mnUr5daqWtFwEThSKhy2k52bgEW7P/9i8ed5QWhBlAVeKWfn2/h5OnK9f9aOnPR+daFpy9mXKWeaJp2IzNbrSzas5d5CQmcycykgbc3k0JCuLVT9W86Up3MZjMm040R4t0YT1E15Q03VXQz29uBviKSaD+uBwxSSq0WkR7YRlsnA48Chds7lH5P62hO68Vi3xuA3sUC1zKUUrOAWWCbo1rBvmtVlJpZt9wyf58MXF0s5ZYrRVHwqRDOX/Attz1Pd5eyI6qFjTj6q2oFwYoyiNMRVVdXI0EBPtQP9i23Tm3UoI43p7PLD0Yb1vEpt0zTNK0izFYrjy1dyspDlxL+n8nMZOfp08QcPcLHo0dXeS782rVrmTZtGgEBASQkJNC1a1f+97//ISKsWLGCxx9/nICAALp06VJ0zYULF7jvvvs4cuQInp6ezJo1i7CwMKZNm8bp06dJTEwkICCAjz76iAcffJDjx48D8OGHHxbtZnU90YEqbATuEZGvsW1VOhD4DtgPNBeR1kqpw8BdwLriF4qID7YR2SZKqTz7uXuB20VkC+CplFpm/7741hYT7fdrAbQEDlBsbqsD0dgC3Xft94hQSsVW6am1auHoNX2hr1e8SPdO/0WpkrFi4XGmciXX6oII7EpqxeM9l5fb1o+/v1L0/XvPfs+qlXtBKcRstY2clrqJa6YtqB16axd+WVv+PNQnHh7OqGGhFXnUWmVSq3B2JJ8qv7y1wx2JNU3TKmzRnr0lgtTiVh46zOK9e5kQUvltVAvt2rWLPXv20LBhQ/r27ctvv/1Gt27duP/++1mzZg2tW7fmtttuK6r/yiuv0LlzZxYvXsyaNWu4++67i7ZM3bFjBxs3bsTDw4O//OUvPPHEE/Tr14/jx48zYsQI9u0ru7i3tqu949ZXzwLgJJAA/Af4HUhXSuUC9wI/ikg8YAU+L3XtrcCawiDV7idgDLaR1aUiEoctwH2iWJ0D9nPLgQft93LmMaCbfVHWXuDBK39M7WqbPOQl4g53cDhHNU8ZyVMmRCC1wJO7OsypcLtTp0+kno+brSGLFcxWh6Om/Qa25/G/jyCyT1uH7UT2acuIwddnEuvxLUOJatLOYVlUk3bc2qLq/3homvbnNi/B+aLMefHVs2izR48eNG7cGIPBQEREBImJiezfv58WLVrQpk0bRIQ777yzqP7GjRu56667ABg8eDDnz58nPT0dgDFjxuDh4QHA6tWrefTRR4mIiGDMmDFkZGSQmel82lRt9KcYUXWUmqrwnFLKKiJPK6WyRKQesBV7zlWl1K9AZyftzsa24Kr4uQvYRmYBepRz6W9KqeKBK0qptcBa+/fTSpWlALehXVfcXNwY22cp82Km4+e7Cj/vNAd5VJtyV4c5V5RH1dXVxH9XPcsnryxkw6/7yM3Lx4gLnv51cHF3Jai+L1E3RzB0pC2P6ivPjSF6zR6WRceRlJxBcKAPo4aHMWJwp+s2j6rRYGBm/1tYdDSBeYd3c/piBg3r+DCpdTi3tgip1XPHNE27Ppy5TFB3upqCPje3SwmFjEYjZrMtI6WUM23LUQbMwrp16tQpOme1Wtm8eXNR4Hq9+lMEqhWw1L4q3xV4XSl19hr3R7tBeLi5c0/UdGC6w/KRrSrXrqu7K0/+azJPVqCuyWhg1LDQ6/IVvzMmg4GJrcL06n5N02pEA29vp8FqQ2/vGrt3+/btOXr0KH/88QetWrXi+++/LyqLjIxkzpw5vPTSS6xdu5aAgAB8fMrOyx8+fDiffPIJzzzzDACxsbFERETUWJ9rig5UAaXUwKt4rylX616apmmaplXOpJAQdp4+XX55aM1NMXJ3d2fWrFncdNNNBAQE0K9fPxLsUxGmTZvGvffeS1hYGJ6ennz99dcO2/j444955JFHCAsLw2w2ExkZyeefl57BWPv9KXam+rPRO1NpmqZpmmMV3ZnKYrUytdSq/0Ij2rRm5ujReppRJVzpzlR6RFXTrpGc/FwWxL9KY89VBLhlkpLnzeHcLhw3Ned0Rgp5KXDhiBenxIf8uoLBzfYav5VPPW5rbdvT3pJvZubLC9i4Zh95+RbcXI30G9yBqdMn4uqq//fWNE2rLKPBwMejR7N4717mxSdwOjOTht7eTAoNYVzH2p1H9UZy3YyoiogC3ldKPWU/fhrwKr3wqArtLwK+Vkotth8fAL5VSk23Hy8A5iilFlbH/a6gX1OwpaU6BbgD/1FKfeDsGj2iWvvl5Oeyat9IegeW3d40Nrs+s1M6Y7Un5Tif6cmhpCBK50sd3qgNma/s50J6Xpk26vm48d9Vz+Lq7loj/dc0TbteVXREVasZVzqiej19HMgDbhWRgBpqfxPQB8C++j8L6F2svLe9zrUw176zVl/gBRFpco36oVWTBfGv0jvwIKU/JyoFEZ5n6V7nVNFxPe9sArzLbrUXfeoQR5uYcdTI+Yw8Pnnlqn6m0jRN07Rqdz29GzRj23npCeCF4gUiEogtx2nh3qGPK6V+s+c/7Q+kAynAE0qpb0TkW2yjp6uLNfMb8I79+z7YtjwdKbacD82xbcN6VkQ+A7oDHsB8pdQr9j6MAt6332cn0FIpNVpE/IGvsCX2zwYeUErFicg0e39b2v/8UCn1sbMfgFLqvIgcBhoAJyr4c9Nqocaeq4Cy6U8Lj3vVOcHvF5sUHQf5ZJKSWXaFaXqoCd+EUrtf2S+KXp7AryteLHONp7tLiQ0ENE3TNK22up5GVAE+Be4QkdL7PX4EfKCU6g6MB/6f/fxv2EYhOwFHsAWtYNsFakupNnYAISLiii1Q3YwtMX8H+/Fv9nov2Ienw4ABIhImIu7YNgsYqZTqx6U8qgCvAruUUmHA88A3xcraAyOw5Vt9RURcnD28iDTF9vo/zkHZAyKyXUS2JycnO2tGqwUC3Jzn3/Mzldwt181kdlivwMfJTr8iWCj7VbgVq6ZpmqbVdtdVoKqUysAW6D1Wqmgo8ImIxAI/Az4i4g1sACLtX58BoSLSCLiglCrxLtW+u9QeoAu2QPZ3bMFqH/tX4Wv/SSKyE9iFLQDuiC3gPKKUOmqv832xpvsB39rvsQaoVyzQ/kUplWdP6H8OCC7n0W8TkT3Ygu2PHO1kpZSapZTqppTqFhgYWLYFrVZJyXOefy/VXDJBc57Z8csPlwwnc8yVwkjZL093p5+HNE3TNK3WuJ5e/Rf6ENur9f8WO2cAeiulSgxDich64BFsr9ZfAMYBE7AFsI5swhbUeiulUkVkC/Aott2pPheRFsDTQHd7+WxsI5xOhrUclhVGF8VXwVgAk4g8AtxvPzfK/udcpdSjItIb+EVElutNCa5vJ7OH0cn3G5Qq+fq/8HjLxSYljs9lOA5sfePNlNfI8JEhPPmvyTX5GJqmaVoleXl5kZVVdv1BoT59+rBp07VaGlN7XFcjqlC0Rek84P+KnY7GFlACICIR9rongACgjVLqCLARW6BZXqD6G/A3YLf9OA7b6GpTbKOtPsBFIF1EgoGR9nr7gZYi0tx+XHy70/XAHfZ+DQRS7CPD5T3fp0qpCPvX6VJlm7GNzv69vOu168PE8GlsTm7rcI5qbHZ9tl5sXHR8PtOTlMwyuwAzvFEbWpwwOZzoWs/HjUdfn1BT3dc0TftTMFutzNsbz/gF39Pn61mMX/A98/bGY7Faa/ze1RWkFm7Jer26HkdUAd6jWGCKbSrApyISh+2Z1gMP2st+B4z27zcAb2ELWB3ZhG1x01sASimziJwDTiilrMBuEdmFLWg9gn3eqlIqR0QeBlaISAqwtVib04D/2vuWDdxT2Ye2+xewU0TeVEpVz0bD2lXnZnJjWIflLIh/jUaeqwh0yyA5z5s/crty3NQMT0sK+SnC+SN1SBZfPOqCwU0wGYXWvvW4rXUEt7YIwRJt5pNXFrLh133k5ZtxczXRf0gHHn19gs6jqmmaVgVmq5VHVy5lxZFDRedOZ2Wy4+xp1hw7yicjRmOqYi7VrKwsxo4dS2pqKgUFBUyfPp2xY8cCl0Zc165dy8svv0y9evU4cOAAkZGR/Pvf/8ZgMJQYlZ0/fz5Lly5l9uzZTJkyBX9/f3bt2kWXLl147733qtTPa+m6+ZdMKeVV7PskwLPYcQolRzGLX3dXse834WQUWSl1jlKv6ktvr+pkC9QYpVR7e5aAT4Ht9voXgLEO7jWt1LHDvdiUUrOB2cWOTwP1y3sG7frh4erOnV3fBN4sOjfoCtswurvy5L8m82S19kzTNE1buH9PiSC1uBVHDrHwwF4mdajaNqru7u4sWrQIHx8fUlJS6NWrF2PGjEFKvSnbunUre/fupVmzZkRFRbFw4UImTHD+1uzgwYOsXr0ao9HotF5td929+q/F7rcv5toD+GLLAqBpmqZp2nVo7r4Ep+Xz9sVX+R5KKZ5//nnCwsIYOnQop06dIikpqUy9Hj160LJlS4xGI7fffjsbN5b3YviSiRMnXvdBKlxHI6q1nX23KKc7Rmmapmmadn04k+V8dt3pzKrPvpszZw7Jycns2LEDFxcXmjdvTm5umcQ+ZUZYC4+Lny99XZ06darcv9pAj6hqmqZpmqaV0sDLeRrBht7OyysiPT2doKAgXFxciImJ4dixYw7rbd26laNHj2K1Wpk7dy79+vUDIDg4mH379mG1Wlm0aFGV+1Mb6RFVTbtK8nPzmfnyAjau2UdevgU3VyP9Bndg6vSJuLqasCgL65M3s/bcb5zPv0A9V38GBvVlQGAfDFI9nyktFivR0fEsX7ab5ORMAgO9GTkqnOHDQzEaDVjMVlYtj2PFkl0kn8sgMMiHqJs7M2xUGEbjtftca7ZYWflrAsui4zmXkkFQgA+jhocSNSTkmvZL07Qb120dQthx9nS55ZM6hFa6bbPZjJubG3fccQc333wz3bp1IyIigvbt2zus37t3b5577jni4+OJjIxk3LhxALz99tuMHj2aJk2aEBIS4jTd1fVKVOl9wrUaJyJZxReHVbdu3bqp7du311TzWiXk5+Zz77B3OJ+RV6asno8b/y/6KT4/MZutF3aVKe/h35nH2jyAUao218hisfL6a4vZsOFAmbL+/dvx/PNjeHvaIjau3V+mvN/A9rzw+niMpqsfFJotVl59+2fWbzpYpiyyT1teeW4MJh2sappWQfv27aNDhw6XrWexWnmk1Kr/QlEt2/DpiNEYK7nqf/fu3dx///1s3br1snXXrl3LjBkzWLp0aaXuVds4+vmLyA77rp9l6N/umnYVzHx5gS1ILf3BUCnOZ+Tx2n8/cxikAmy9sIsNyaV3/L1y0dHxDoNUgA0bDvDRByscBqkAG9fuZ/WKMjv3XhUrf01wGKQCrN90kOg1e65yjzRN+zMwGgx8MmI07wweQbcGDWno5U23Bg15Z/CIKgWpn3/+ObfffjvTp0+v5h7fmPSI6jUgIlnYUkz9BPgBLsCLSqmfRORBLuWA9QUSsS3Ses1+zgNwVUq1KK/9P/uI6sSer9a6/ewtirKJ+YvxfuYCptbl99l82IXsd/3KL3dzQZVq3uJeajMAcd4HlLq0Z5r92Jh/Kam1q6uJwGCf8q8v5UxODmalMJoMBARW/LrSzqVkkJ9vKbfc1dVIUEDl2y9UP9iX96ZPqnI7mqbVbhUdUdVqxpWOqOo5qtdOLjBOKZUhIgHAFhH5WSn1ObbtWl2ANcD7SqklwM8AIjIPWFe6MRF5AHgAoGnTplfrGWql7NwCLE53tb0GLtMdg3/5gVhhubNnUiJgcLDNVelzzoiU7GepjVfy882cOnGhws3l+7qgjAYKCiycPJ1a8X5cofz8mm1f0zRNu3Z0oHrtCPCmiERiCwkaAcHAWXv5R8Aae5Bqu0DkWSBHKfVp6caUUrOAWWAbUa3hvtdqnu4u192IqvWCEYN/+VvyWS8YMVL+f1alFMpaelqBoWSwWYkR1eL+DCOqmqZpWu2iA9Vr5w4gEOiqlCoQkUTAHUBEpgDNKLZNrIgMASYCkVe9p9eZH39/5Vp3oYz3nv2eVSv32oK/4sGi/bh1RisScTw/FOCR4X9h4J19q9SH5ct3M+PdZeWWR40IY9VPjufJAkx9ZiQjRkdUqQ+V8Ut0HO98tKLc8iceHs6oYZVffatpmqbVXnox1bXjC5yzB6mDsAWmiEhX4GngTqWU1X6uGfBvYJJSKudadVirvKnTJ1LPx63siKYI9XzceOX/HqWHf2eH1/bw70xkYO8q92H48FD692/nsKx//3b8/cko+g10nBql38D2DB0ZVuU+VEbUkBAi+7R1WBbZpy0jBne6yj3SNE3Trha9mOoqExETkAS0A5ZgW0gVC/QFRgKvACOAc/ZLtgMngKnASfu500qpUeXd48++mKq2ys/N55NXFrLh133k5ZtxczXRf0gHHn19QlEe1Q3JW1ibvJGUvAsEuPkzMLAfkYG9qzWP6qroBJYv3825cxkEBfkwcmQ4w4aHFOVRXb0ijhVLYjmXlE5QsC9RN0cwdOS1z6MavWYPy6LjSErOIDjQh1HDwxgxuJPOo6pp2hWpLYupzp49y+OPP862bdtwc3OjefPmfPjhh7Rt6/iDuSMDBw5kxowZdOtWch3S9u3b+eabb/j444+ru9tVdqWLqXSgepWJSDjwhVKqR03dQweqmqZpmubYlQSqZquVBYcTmHsgnjMXM2hQx4fb2oUyoXVIpdNTgW1dQZ8+fbjnnnt48EFbop/Y2FgyMzPp379/hdspL1CtzXQe1VrMnnrqe+DFa90XTdM0TdPKZ7ZaeSTmZ57dsIId505x+mImO86d4tkNK3g45mfM1vIXwF5OTEwMLi4uRUEqQEREBP369eOZZ54hJCSE0NBQ5s6dW1T+zjvvEBoaSnh4OM8991zR+R9//JEePXrQtm1bNmzYANg2CRg9ejQA06ZN47777mPgwIG0bNmyVo6yOqMXU11FhamnrnU/NE3TNE1zbsHhBFYkOt5sZEXiQRYe3sOktpVbyJmQkEDXrl3LnF+4cCGxsbHs3r2blJQUunfvTmRkJLGxsSxevJjff/8dT09PLly4lCrQbDazdetWli1bxquvvsrq1avLtLt//35iYmLIzMykXbt2PPTQQ7i4uFSq71ebHlHVNE3TNE0rZe6BeOflB6t/t76NGzdy++23YzQaCQ4OZsCAAWzbto3Vq1dz77334unpCYC/v3/RNbfeeisAXbt2JTEx0WG7N910E25ubgQEBBAUFERSUlK1972m1MiIqoh8ABxTSn1oP14JnFBK/dV+/B5wSin1fk3c30m/1gINsCXbzwfuV0rFOqg3GngdWyDvAnyklPqPiNwCHFRK7bXXew1Yr5Qq+/FFqxXMFisr1u1h6ZoEzqVkEuDvhVtqDie2HSM/34Kbq5F+gzswdfpEXF1NZa5d+WsCy6LjOZeSQVCAD6OGhxI1JEQv4NE0TbvBnbmY4bT8dJbzcmc6derE/Pnzy5wvb92QUgopJw+2m5sbAEajEbPZ7LTO5erVRjX1r+0moA+AiBiAAKB4Dpk+wG81dO/LuUMpFY4t3dO7pQvtO0LNAm621+sMrLUX3wJ0LKyrlHq5OoJUsdGRTzUzW6y8/MFS3vosmvgDp0k6n8meQ2fYmZJGaoAHFjGQU6BYtXIv9w55m/zc/BLXvvr2z7zz0QoS9p3iXHImCftO8c5HK5j29s+YLZWfm6RpmqbVfg3qON9IpKFX5TcaGTx4MHl5eXzxxRdF57Zt24afnx9z587FYrGQnJzM+vXr6dGjB8OHD+err74iOzsboMSr/xtdTQVHv2EPVLEFqAlApoj4iYgb0AHYJSIvi8g2EUkQkVli/7ggIt1FJE5ENovIuyKSYD/vLiL/FZF4Edllzz+KiEwRkYUiskJEDonIOxXo42Zsu0GV5o1tpPk8gFIqTyl1QET6AGOAd0UkVkRaichsEZlg70OiiLwqIjvt/WtvPx8oIqvs5/8jIsdEJEBEmovIPhH5N7ATaCIin4nIdhHZIyKv2q8fIiKLCjsnIsNEZOEV/Lf401qxbg/rfj9UtkApzN6umH1ci47PZ+TxySuXfqwrf01g/SbHc5PWbzpI9Jo9NdFlTdM0rZa4rZ3z+ae3ta18bmkRYdGiRaxatYpWrVrRqVMnpk2bxl/+8hfCwsIIDw9n8ODBvPPOO9SvX5+oqCjGjBlDt27diIiIYMaMGZW+9/WmxtJT2XdaisSWG1SwBYWbgXTgLaVUpIj4K6Uu2Ot/C8xTSi2xB6YPKKU2icjbwGilVIiIPAWEKKXutQeC0UBbYDLwMrbRzzzgANBPKXWiVJ/WAk8rpbaLyONAkFLqeQd9/3/YgtJfgaXA90opq4jMBpYqpebb6xUd25/3PaXUTBF5GOiilPqriHyCbZrDWyISBSzHtiOVF3AE6KOU2mJvz18pdUFEjPZ7PwbEA/uA/kqpZBH5zt6foq1VS9PpqWwefPF74g+cLrdczFZMFy9tzSkCDZvWA6pv2876wb68N33SFfRa0zRNq0kVTU9lsVp5OOZnhwuqopq35d+DxlQpRdWf1ZWmp6rJVf+Fo6p9gPexBap9sAWqm+x1Btn3r/cE/IE9IrIB8FZKFdb5Dhht/74fMBNAKbVfRI5hC1QBflVKpQOIyF5sOz2VCFTt5ohIHcAIdHHUcXuAGQoMxbZL1DBgSgWeuXBIbgdwa7E+j7O3u0JEUovVP1YYpNpNEpEHsP13aQB0VErF2YP4O0Xkv0Bv4O7SN7Zf9wBA06ZNK9DVG9+5lEyn5cogKJdLv2QUcPJ0avkXFJOfb6lwXU3TNO36YzQY+HTQGBYe3sPcg3GczsqgoZcPt7UNY3zrTjpIvUpqMlAtnKcaiu3V/wngKSAD+EpE3LHNE+2mlDohItOw7XXveLawjbOyvGLfWyj/2e4AdgNvA59yKaAsQSkVD8Tbg8SjVCxQLexD8fs76/PFwm9EpAW2oLi7UirVPlrrbi/+L7ZdrHKBH5VSZWZBK6VmYZtbS7du3fQuDkBQgDdJ58sPVsWqkIJLc01rakRV0zRNuz6ZDAYmtQ2tdBoqrepqekT1KeCIUsoCXBCRutjmrN7PpSAsRUS8gAnAfHuQlikiveyjjZOLtbkeW6C5RkTaAk2xveZ3ODJaHqVUgYi8CPwhIh2UUvsKy+x96aaUWms/FQEcs3+fiW0O65XYCEwC/iUiwwG/cur5YAtc00UkGNuUibX2/p4WkdPYNgoYdoX3/9MaPTjE8at/pUAEt5RcXDLyi46HR3XiyX/Z/rr9Eh3HOx+tKLftJx4ezqhh+heXpmmaptWkmhy3jse22n9LqXPpSqkUpVQa8IX93GJgW7F6/wfMEpHN2EYk0+3n/w0YRSQemAtMUUoVH0mtMKVUDvAetlHM4gR4VkQOiEgs8CqXRlN/AJ6xL+RqVcFbvQoMF5Gd2ILPM9gC3tL92Q3sAvYAX1E2K8IcbCm+9lbwvn96Iwd0YkDPNmULRDBl5mPKyC86rufjxqOvTyiqEjUkhMg+jvdbjuzTlhGDOzks0zRN0zSt+tTYYqqqEBEvpVSW/fvngAZKqb9f425Vij3LgUUpZRaR3sBnSqmISrTzCbBLKfXl5erqxVSXmC1WVq7fy9Jf40lKySSwni2P6vGtx8nPN+PmaqL/kA48+voEh3lUo9fsYVl0HEnJGQQH+jBqeBgjBnfSeVQ1TdOuUxVdTKXVjNq0mKoqbhKRf2Lr3zEqNj+0tmoKzLPnSc3HNu3hiojIDmzTAp6q5r7d8ExGAzcNCuGmQSGVunbUsFD9il/TNE3TrpFaGagqpeZie7V/3VNKHcKWNqsqbZTdEFjTNE3TtOuSl5cXWVlZVWqjefPmbN++nYCAgGrqVe1UKwNVTdM0TdO0a81stbLwSDzz/tjNmYuZNKjjzaRW4YxvGarTU10l+qesaZqmaZpWitlqZeqGxfxjyzJ2JJ/idHYGO5JP8Y8ty3h0w2LM1urdSnvgwIEUri9JSUmhefPmAFgsFp5++mlCQ0MJCwtj5syZJa7LyckhKiqKL774gsTERDp06MD9999Pp06dGD58ODk5OQDExsbSq1cvwsLCGDduHKmpqZw7d46uXW0vbXfv3o2IcPz4cQBatWpVtGXrtaRHVGuQiGQppbzs348CPgKGKKWOX+a6MdiS/b/trM0bnUVZ+PXsb3x3aDlZ1gzyck1kJtWjV90ePDe8J9GnHsRbEnA1WMi3GknIaMQvf4xkbMOjdPbbRIBbJil53py4OJSzczuyecV+8nILcHN3od+IEB56fQK/bj7A4l+30bT3Uvq224+3Sw6ZBR7sOhbG/b2/wLeON/m5+cx8eQEb1+wjL9+Cm6uRfoM78PCr41m7dh+/LIvlUJ2T5HbIxuplxSPflcG+YTw5fCyuJv2/mKZp2vVo4ZF4Vpw44LBsxYkDLDqawMRWld9GtaJmzZrF0aNH2bVrFyaTiQsXLhSVZWVlMXnyZO6++27uvvtuEhMTOXToEN9//z1ffPEFkyZNYsGCBdx5553cfffdzJw5kwEDBvDyyy/z6quv8uGHH5Kbm0tGRgYbNmygW7dubNiwgX79+hEUFISnp2eNP9/l6H9FrwIRGYJtR63hlwtSAZRSPwM/13jHajGLsvDBgf+wIy0WXMEFcHEvwKvuSeLOpbD25HMEu1z6pGcyWunhd5TRPT4mwJRfdD7YPYtOvt+ybmIL1iztCcpATk4B0Yt3sXzfCbJ9hGde/IG2PklF13gZ82nQbgMxiQPoFbSSp279D+cz7FnQxEBOgSJ65V5+3XqUXCMU3JKNtX1B0fUXyWUJW/l97kF+mPg0bq4uNf3j0jRN06rZvD92Oy8/vPuqBKqrV6/mwQcfxGQf+PD39y8qGzt2LM8++yx33HFH0bkWLVoQEREBQNeuXUlMTCQ9PZ20tDQGDBgAwD333MPEiRMB6NOnD7/99hvr16/n+eefZ8WKFSil6N+/f40/W0XoV/81TET6Y8sXe5NS6g8RMYrIEbGpKyJWEYm0190gIq1FZIo9HRUi0kJENovINhF5/Vo+y9W0PnkzO9JiKZ09TSkY3Xo3fi7ZZcp8xUyAKd/hNQMaHyXi8UvJ/wv83cn2NDHsji209UlyeE1bnyS+3PqQLUgtVUG5GskzCJbQfFuQWjrLm4JzQWl8uHpJJZ5e0zRNu9bOXHS+DffpixnVej+TyYTVPp0gNze36LxSChHHm1z27duX5cuXUzzVqJubW9H3RqMRs7nMZpYl9O/fnw0bNnDs2DHGjh3L7t272bhxI5GRkVV5nGqjR1RrlhvwEzBQKbUfQCllEZGDQEegBbAD6C8ivwONlVKHRaRfsTY+wpZ79RsReeQq9/+q6/jSe1hchLbdj+HlZ9vWtDgRaOmeUvR9cX5Gs8PzhcdD+h/kfFtXvDxto6NR/vHUd0t3es3NoVvoPn8fKy6EgoKsHDdiNnUCg4AIddtl4QplN8q1H8/P3cH/e/MPQCFW2y8Sl0wLLRan4enpxrxdf5rPHpqmadeVBnW8OZ1dfjDasM7lt9G+Es2bN2fHjh306NGD+fPnF50fPnw4n3/+OQMHDix69V84qvraa6/x+uuv8/DDD/PZZ5+V27avry9+fn5s2LCB/v378+233xaNrkZGRvLiiy8SGRmJwWDA39+fZcuW8dZbb1Xr81WWHlGtWQXAJmw7bRW3AYi0f70F9AO6U3J3rkJ9ge/t339b3o1E5AER2S4i25OTk6va72vG4iIoo+DqUVBuHRexlHPe+eYVwe5Z1KmTh0+dHHzq5ODrkoPpMteYROHrYqvv45VDnTp5FNQ1UuBjoMBbMLg5n0xvcLdS4GugwNdIvp+JfD8TBd5GLBZFdnalNlXTNE3TroJJrcKdl7d2Xu5MdnY2jRs3Lvp6//33efrpp/nss8/o06cPKSkpRXX/+te/0rRpU8LCwggPD+e7774r0VbhPNNnn33W6T2//vprnnnmGcLCwoiNjeXll18GKFq0VTiC2q9fP+rWrYufX3k7vl9dtXJnqhuFiGQBQcBqYKlS6k37+UjgQaAhEAXEAL8AaUqpT0RkCtBNKfWoiJwHgu07W/kApy+3mOp63pmq5IhqjsM69wT9hoehbCDb3JSDp6H8wHF3Wn3mJYWUGVF1FqyalXA2z9fJiGoqrl7lv1bJzzSRtr8uekRV0zStdqjozlQWq5VHNyx2uKAqqkk7Pul/i05RVQk3ys5UNwylVLaIjAY2iEiSfQvU34FvgCNKqVwRiQX+Box20MRvwGTgf8AdDspvKHtft22+FXNuI7OOfINSJV/LKwVHcgPo5HmmTFmqxYSnId/hNSLw64a2nHg3CIB8f3d+b9adYff8xqTw38u9Zkl8LzY834HiFVqRidXViMXbDfNZF8w3mW1zVIu//rcfT3Dvyj+ev7Xsg/6raj8nTdM0rWYZDQZm9r+FRUcTmHd4N6cvZtCwjg+TWodza4sQHaReJTpQvQqUUhdEJApYLyIpSqmfROQEsMVeZQNwOxDv4PK/A9+JyN+BBVenx9fegMA+7LwQx/a02BLnRWDp4QgadkjHz6Vkfrd0ZcLNTIlV/4XXrDvZgl3vNyyKJV0u5GIINLPy215EtEgsseq/8JqDGcE80OcL9vp8emnVf2F5vgU3q0LFu2JtZS6x6t9WAYLO1eWJ28ZU+megaZqmXVsmg4GJrcKuyup+zTH96v8GdD2/+i/OoiysObuJOYeWFcujGkBvvx78Y1gPok89ZM+jaibfaiQ+ozHL/xjJmIZHifDbRKBbBsl5PpzMGkrSjx3ZtHxfUR7V/lGhPPjaeNZsOcjiX7fRpNdS+rTbh49LDhkFHuw6Hs4DvWYV5VH95JWFbPh1H3n5ZtxcTfQf0oGHpt3KurX7+WX5Lg55niSnfTZWbyue+W4M9g3jieFjdB5VTdO0Wqair/61mnGlr/51oHoDulECVU3TNE2rbjpQvbauNFDVEyw0TdM0TdO0WkkHqpqmaZqmaVqtpCfQaX96ZouVFev2sHRNAudSMgkK8KZ/r0acC3iD9oEnCDbl4WcoAAwcy6rHyezhjAt9maWJh5h7IJ4zFzOo7+GFX3wuF346QV6eBXzdyAr3IrWJok2rk0Q0PUl775M0MKbioiwkn/dj585wDv7anqBAf6Ju7sywUWEYjfqzo6Zp2o3Oy8uLrKysSl07cOBAZsyYQbdu3cpt5/PPP8fT05O77767ql295nSgWgkiUh/4EFuS/jwgEXhcKXWwnPpZl8t96uCaZcBflFJpVeqs5pTZYuXlD5ay7vdDReeSMs8Tdc+/6OJykcamPHwMhRsMWOjke5ZOvt+wYt9v/HPHSCzKCMDpi5nQALyGuhGwFZL7uJHTwMLNIbtoF3SGTm6nCTJd+mXi65lN6yan2Nb6IHNeH8ze+JNs3XSIF14fj9Gkg1VN07TawGy1svhYHPMTd3EmO4MGnj5MaN6Zcc3DMErt/V394IMPXusuVJva+1OupcS24e4iYK1SqpVSqiPwPBBcXe2LiEEpNUoHqTVvxbo9JYJUgHGPrsXPJRtfMeNjsFB6vaFSEBn4Bzc12VumIKu1Cym9XMiuL3Sqf5K2QWcJNmYQZMpy2E73TocJH3MEgI1r97N6RVx1P6KmaZpWCWarlcd/X8DzO5aw8/xJzuRksPP8SZ7fsYS/b1mA2ep8Z8IrNXDgQAoXQqekpBTtGJWTk8PkyZMJCwvjtttuIyen5GY4L7zwAuHh4fTq1YukJFuqxWnTpjFjxgwAvvjiC7p37054eDjjx48nO9uW2nHKlCk89thj9OnTh5YtWxZt25qVlcWQIUPo0qULoaGh/PTTT9X6nFdKj6heuUFAgVLq88ITSqlYABF5BpgEuAGLlFKvlL7YUR0RaQ4sx7ZDVW/gFhFZh213qhQReRK4z97E/1NKfVhDz/ansfRwKG4GM27NYVqx5PstXS7iJlYQcMEWWRbfCKD48Ysd1/B4+3UcKagDQJ4y8cjauxg5ehs+bjn4uOUS4X4CX0OO03b+MimGqBE7bOeYy7y1Puxc9Ahvf3TD7++gaZpWay0+Fkf0qf0Oy6JP7een43GMbx5R4/347LPP8PT0JC4ujri4OLp06VJUdvHiRXr16sUbb7zBs88+yxdffMGLL75Y4vpbb72V+++/H4AXX3yRL7/8kqlTpwJw5swZNm7cyP79+xkzZgwTJkzA3d2dRYsW4ePjQ0pKCr169WLMmDFI6X/ErhI9onrlQoAdpU+KyHCgDdADiAC62rdKrWiddsA3SqnOSqljxa7pCtwL9AR6AfeLSGcH939ARLaLyPbk5OQqP+SNzs1gxtVgKfPlZrDiZlC4icJwmf8nDQJuBuula8W2laqPew7+ntmYjFbcpQCjky1aAdxMFhrUS6VBvVTq10ulXt0Mks6kVdOTapqmaZUxP3GX0/Ifj8ZelX6sX7+eO++8E4CwsDDCwi5tPuDq6sro0bZNLbt27UpiYmKZ6xMSEujfvz+hoaHMmTOHPXv2FJXdcsstGAwGOnbsWDQaq5Ti+eefJywsjKFDh3Lq1KmismtBj6hWn+H2r8K/2V7YgtL1FahzHDimlNpCWf2wjbxeBBCRhUD/Ym0AoJSaBcwCWx7VanieG1qe1fFf/TyrAYqNqDoLVq3KVj/fapunmqdsbWbkeoACH7dccpULbsrsNFjNMxu5kO4D2HZhPZ/mQ3CDupV6Lk3TNK16nMnOuEx5erXez2QyYbVPJ8jNzS1RVt5opouLS1GZ0WjEbDaXqTNlyhQWL15MeHg4s2fPZu3atUVlbm5uRd8X5tWfM2cOycnJ7NixAxcXF5o3b16mP1eTDlSv3B5ggoPzAryllPqPk2sd1rG/+r/o5Bqtmo1ubdutdumaeN76LLpE2bgno+ne4Ci+UkAjl3yUKvnavvB4+t7B/Hw8tFQBLF/anYsNjYQ0OI6po5X6xnQ6up8tt53v5g1i9+LWADz1ws1MGh3BpIE19eSapmlaRTTw9OFMTvnBagNP32q9X/PmzdmxYwc9evQomi8KEBkZyZw5cxg0aBAJCQnExV3ZWobMzEwaNGhAQUEBc+bMoVGjRk7rp6enExQUhIuLCzExMRw7dsxp/ZqmX/1fuTWAm4jcX3hCRLoDGcB9IuJlP9dIRIJKXbuyAnVKW49tzqqniNQBxgEbqulZ/vRGDujEgJ5tSpxb+PFAUgs8SVcmMqxGh3NL1ye3YunxjmUKvA4XELC5AM+zij1nmnDwXH3OWnw4Z/Zy2M62Pa2J/aklAP0GtmfoSL2ftKZpWm0woXmZWXYlTGwRUem2s7Ozady4cdHX+++/z9NPP81nn31Gnz59SElJKar70EMPkZWVRVhYGO+88w49evS4onu9/vrr9OzZk2HDhtG+ffvL1r/jjjvYvn073bp1Y86cORW6pibpLVQrQUQaYktP1RXIxZ6eChgF/NVeLQu4Uyn1R/H0VCLy99J1AAuwVCkVUuweiVRyMZXeQvXKmC1WVq7fy9Jf40lKySQ4wJv+vRtx1v9NOgQdJ9iUR11DAYKBxMwATuUMZ1zoS/ySeJi5B+M4nZVBA09v/OJzOb/4BHl5ZvB152KEF6mNrbRueZKIpqdo53OSBsYLuCoL5877sXNnBId+bUdwUD2ibo5g6EidR1XTNK2mVXQLVYuy8vctCxwuqBreqD0f9Rpfq1NU1VZXuoWqDlRvQDpQ1TRN0zTHKhqogi1F1U/H4/jxaCxnstNp4OnLxBYR3NKsdudRrc2uNFDVc1Q1TdM0TdMcMBkMjG8ecVXSUGmO6Y8DmqZpmqZpWq2kA1VN0zRN0zStVtKv/ksREQsQX+zUD0qpt69Vf4oTkSlAtFLq9LXui3b9MFusrFi3h5/XxLOf86Q3sCB1DLTw96NVPX+OZp7nbHYmDep4M6phMzKy36JdwAlcDRbyrUYSM4IxeEVw0ZqOr0sAnf2GEVF3EAYxOr2vRVmIPvs7P59aSbr5HGEex+nscQJvlcfFTH/OF/gR5JNEoEcW53K8iN7Rga3ftSenpQe5rVwQLyMt6vkxuWMo49t3wmgo+7naYrayankcK5bsIvlcBoFBPgy/KRxlMrByRRzJyZkEBnozclQ4g4d0YtmO/SzeksDZtCzq1/Xill4hjOnZ0WHbmqZp2rWnF1OVUnyFfm0iIkbgV+BppZTTlVJ6MZVWyGyx8vIHS1m79SAXwq3k1C8sUYjJSvFY04V83um5ED+XnDLtZFrc2JHTHGV/CdPBpzcTmjyDsZxg1aIsvLn3v8Smb8fNYGa8/y46eJwtKvcxgJuDDMExSS355+absaiS7Ua1bMMnI0ZjKhZQWsxW3nhpARvXXlqRqwCrqwFKZU9QgFtnf04XZJe555Dw1rwz5SZMOuOCpv0pXMliKq36XeliKv2buYJEpLuIbBKR3SKyVUS8RcRdRP4rIvEisktEBtnrdrLXiRWROBFpIyLNRWS/iHxtPzdfRDzt9YfYr48Xka9ExM1+PlFEXhaRjcDtQDdgjr1dj2v2w9CuGyvW7WHd74fIbqhsQWrh51KDQoy2TQcK/bXTb/i55FD6s6tS4G3Mo7nrpbx++zI2E5cWU+59VydtY3vqLlwNVsI8TtHB42xRu+5iC1Id3WdQ8BFuaplQ9jmOHGLhgb0lzq1aHlciSAVQRrEFqaUaz6trdBikAvy6+zBLt+0r91k0TdOqm4hw1113FR2bzWYCAwOLtkOtSbNnz+b06evnxaweUS3Fwav/t4BFwH7gNqXUNhHxAbKBvwMhSql7RaQ9EA20Bd4Ftiil5oiIK2AEgoGjQD+l1G8i8hWwF/gEOAQMUUodFJFvgJ1KqQ/tuVT/rZR6x963tegR1T+NpYdDcTOU3Q6vNHGyPeuVMGEtsylBcT6SU2IrWH+DwliJfdOM4PQ+StkSCxcdlyq3qrIXWxEyLB6OLyjlvNmTD070LXEuP8+FA3ubYCgAv2MlP78bTUYCAr2dN2rX0N+H/zwyvkJ1NU27Nq4sPZWFJSdjWXxiJ2dz0qnv4cstTbowpknnKqWn8vLyok2bNmzatAkPDw+WL1/OP//5Txo3bszSpUsr3S6AxWLBaCx/atbAgQOZMWMG3bo5HMCscTo9VdXlKKUiip8QkVDgjFJqG4BSKsN+vh8w035uv4gcwxaobgZeEJHGwEKl1CH7XrwnlFK/2Zv9H/AYsAo4qpQ6aD//NfAItg0FAOZWpNMi8gDwAEDTpk2v8JG12sjNYMbVYLl8xavEKApTsUDVKGCqgQ1+RS7zi8lhYK7wMJS3C3HZ9j08CkqdBIsbKIG8Mje3cDw5rUJta5p24zBbLTy7cx6/nr30NudsbjqxqcfZcO4g73SZhMngfK6+MyNHjuSXX35hwoQJfP/999x+++1s2GDbePLixYtMnTqV+Ph4zGYz06ZNY+zYsVgsFp577jnWrl1LXl4ejzzyCH/7299Yu3Ytr776Kg0aNCA2NpZly5YxevRoEhJsb6hmzJhBVlYWISEhbN++nTvuuAMPDw82b96Mh0ftfkGrA9WKERyP0zj8Z1op9Z2I/A7cBKwUkb8CRxy0ocpro5gK/eurlJoFzALbiGpFrtFqtzxrxf73vFojqpZSI5mWSr6NqQ0jqjk5LiXO5ee5YMwDQwG4lRrEvtIRVU3TbgxLTsaWCFKL+/XsXpae2s0tTbpUuv3Jkyfz2muvMXr0aOLi4rjvvvuKAtU33niDwYMH89VXX5GWlkaPHj0YOnQoc+bMwdfXl23btpGXl0ffvn0ZPnw4AFu3biUhIYEWLVqQmJjo8J4TJkzgk08+uaYjqldKB6oVsx9oKCLd7a/+vYEcYD1wB7BGRNoCTYEDItISOKKU+tj+fRi2QLWpiPRWSm3GNud0o73t5iLSWil1GLgLWFdOPzKBiv2LqV33RreOv3yly1i6Jp63PovmYiMrqaHq0kcjgxWDi0KpS0HjQ51i6OmXWOIcUHQcl9eYo/lBRefHNppKZ7+hDu+78uwW/n34WzxNBYR7nGCMf1xRO+4C3kK595keP4Sf/wgv0+Y7g0cwqUPRLsOsWBLL+28uKVHHahSUq7FM47l1jWQ1LhmcFvfqX4Zzy5Odyi3XNO3PZ/GJnU7LFx3fUaVANSwsjMTERL7//ntGjRpVoiw6Opqff/6ZGTNmAJCbm8vx48eJjo4mLi6O+fPnA5Cens6hQ4dwdXWlR48etGjRotL9qa30YqqyPOyLlQq/3lZK5QO3ATNFZDe21/XuwL8Bo4jEY3tFP0UplWevmyAisUB74Bt72/uAe0QkDvAHPlNK5QL3Aj/a27ECn5fTt9nA53oxlVZRIwd0YkDPNnieEjzOcmn83iooS8lA8T97+pFa4FFmtFPEtur/aH5A0bkOPr0Jrzuo3PsODe5BN7/O5FsNxOU0Zl9O/aJ2cxXkqbKjqiK2Vf9L/wgp015UyzaMb9exxLlho8LoN7B9yTYsCizWMo27pVlo6OLpsK9Dwltzcw+9AljTtJLO5qRXqbwixowZw9NPP83tt99e4rxSigULFhAbG0tsbCzHjx+nQ4cOKKWYOXNm0fmjR48WjajWqVOn6HqTyYTVai06zs3NrXJfrxU9olqKUsrhhBP7/NReDoqmOKj7FrZFWEXsC7CsSqkHHdT/Fejs4HzzUscLgAXl917TSjIaDbz2xGhWrt/Lz7/Gse/oeTIaWKCOgRZ+/rSu58/RrBTOXMykYR0fUnM/JvHC27QLOF6UR/VoRn2MXhH4uKTh6xJIF7+hhF8mj6pRDDzf8V5Wne3IT6eiWXDBRJjHcSI8TuCj8jiZWY8LBX4E+Zy15VHN9iJ6Z0e2fteOoJZG8lq5gJeRlgH+3NYxlPHtyuY6NRoNvPD6eFaviGPFkljOJaUTFOzL8JvCUEYDK1fGc+5cBkFBPowcGc6gIR1ZvvMAi7YkcDY1k/p+3ozrFcLNPTroPKqappVR38OXs7nlB6P1PXyrfI/77rsPX19fQkNDWbt2bdH5ESNGMHPmTGbOnImIsGvXLjp37syIESP47LPPGDx4MC4uLhw8eJBGjRqVaTc4OJhz585x/vx5vLy8WLp0KVFRUQB4e3uTmZlZ5b5fLTpQ1bQbnMlo4KZBIdw0qOxIpWMDquW+RjES1aAPUQ36VKj+kBDg7iu8h8nAiNERjBgdUaZs1E1lz93SqxO39NKv+DVNu7xbmnQhNvV4ueXjmnat8j0aN27M3//+9zLnX3rpJR5//HHCwsJQStG8eXOWLl3KX//6VxITE+nSpQtKKQIDA1m8eHGZ611cXHj55Zfp2bMnLVq0oH37S2+fpkyZwoMPPnjdLKbS6aluQDo9laZpmqY5VtH0VBZl5Zkdcx0uqBpSvyPvdr2tSimq/qx0eipN0zRN07QqMoqBd7pMYump3Sw6vqMoj+q4pl25uXGEDlKvEh2oapqmaZqmOWAyGLmlSZcqre7XqkYHqldARF4A/oItzaMV+JtS6ncH9Z4G/gqY7XXfU0p9U7qepl0ps9XKgsMJzD0Qz5mLGTSo48Nt7UKZ0DqkUguCcvJzWRD/Ko09VxHglklKnjcns4cxMXwaJqOJ9cmbWXvuN87nX6Ceqz8Dg/oyILAPBicjCTl5ucyLmY6/bzR1vTO4kO7N1q2hZO3rzcibuzNsVBhG45X1NTs7l6nvzmGLJYU8T8EtW9HLGMAn/7gLD3fXK35uTdM07fqgA9UKEpHewGigi1IqT0QCgDL/QorIg8AwoIdSKkNEfIFbHNQzKqVqz7ZDWq1ntlp5JOZnViQeLDp3+mImO86dYs2JI3w6aAymKwhWc/JzWbVvJCMaXGov2D2LTr7fsHLPFg65jWd7WlxR2fn8VA5m/UFsWjyPtXkAo4NV/zl5ufy0aTTdO+0rOlfPN5M2TU+zbc8fvP/6abZuOsQLr4/HaKpYX7Ozc+n/2secb2Kk8FeW2Rt+JY1+0z5kw8uP4enpXuHn1jRN064feoJFxTUAUux5UlFKpSilTjuo9zzwcOE2q0qpdKXU1wAikigiL4vIRmCiiNwuIvEikiAi/7LXMYrIbPu5eBF5wn7+MRHZKyJxIvLD1XhgrXZZcDihRJBa3IrEgyw8vOfK2ot/ld6BBym9nlIp6B14EGPBLw6v23phFxuStzgsmxcznbDW+xy22b3TYcLHHGHj2v2sXhHn8HpHpr47xxakOmj0fBMjj82YU+G2NE3TtOuLXvVfQSLihW0nKU9gNTBXKbWuVB1v4LhSyq+cNhKBfyul3hGRhsAWoCuQCkQDHwMngLeVUsPs19RVSqWJyGmghX00t65SKq28vupV/zeOlQl9CHRPAy67Myhw+f14iwtyy8LNWP6gvlWB2cF2pZf6UrbMIFanfVCARRnItxo4kuVVsY4KJGX78uKW8Y6LzQqXLKvDskJuLgYCGvoD0NjHh2/HTKjYvTVNu+FUdNW/VjP0qv8aopTKEpGuQH9gEDBXRJ5TSs0uVk24fDwx1/5nd2CtUioZQETmAJHA60BLEZkJ/IItgAWIA+aIyGJgcelGReQB4AGApk2bXunjabVUoHsaTTyrvvtJZRgEXMXZX+fKfch1ESsmsdLIO61S15fphUnIr1v+5gMA+UBmemq13E/TNK2qRIQ777yTb7/9FgCz2UyDBg3o2bMnS5cuvca9q110oHoF7HNK1wJr7dud3oNtW9PC8gwRuSgiLZVSR8pp5qL9T4cDT0qpVBEJB0YAjwCTgPuAm7AFsmOAl0Skk1LKXOy6WcAssI2oVvohtVolObdu0fc32ojqqSscUS23uBIjqpqmaRVhtlpYcWYnS09t41xeGkFudRndqDsjG3atUnqqOnXqkJCQQE5ODh4eHqxatcrhDlPVxWw2YzJdnyHf9dnra0BE2mHbAvWQ/VQEcMxB1beAT0XkNnvg6gNMtgeSxf0OfGRflJUK3A7MtB/nK6UWiMgfwGwRMQBNlFIx9vmtfwG8gLRqfkytlhkRsqno+7kH43h2w4py677bfyST2oZWuO3/7fgnIxp8g1IgxaLLwuPvL4Tx+8UmDq/9W8t7GBjUt8z5r1e8SPdO/y23zf9+N5Tdi1vz1As3O9xNypH/e/VLfg1Io7xGh6T78f9e/r8KtaVpmlZRZquFl+O/Y925hKJzSbnpxKcfY1PKfl4L/Qsmg/O3Oc6MHDmSX375hQkTJvD9999z++23s2HDBqxWK+3atWPTpk0EBgZitVpp27YtW7ZsISYmhldffRWj0Yivry/r168nNzeXhx56iO3bt2MymXj//fcZNGgQs2fP5pdffiE3N5eLFy+yZMkSpk6dSnx8PGazmWnTpjF27Njq+FHVKL2YquK8gK8LFzQBHYFpDup9BsQA20QkAVgHZJeupJQ6A/zTXnc3sFMp9RPQCNuIbSy20dp/Akbgf/ZR3F3AB87mqGo3pgmtQ4hq3tZhWVTztoxvfWVbg04Mn8bm5LYlYj+wxYKbk9tidb3J4XU9/DsTGdjbYdnkIS8Rd7iDwza37WlN7E8t6TewPUNHhlW4n5/84y7qnbDgqNF6JyzMfPauCrelaZpWUSvO7CwRpBa37lwCK8/srFL7kydP5ocffiA3N5e4uDh69uwJgMFg4M4772TOHNtC0dWrVxMeHk5AQACvvfYaK1euZPfu3fz8888AfPrppwDEx8fz/fffc88995CbmwvA5s2b+frrr1mzZg1vvPEGgwcPZtu2bcTExPDMM89w8eJFBz2rXfSIagUppXYAl920XNlWp71j/ypd1rzU8XfAd6XO7QYcZRbudwXd1W5ARoOBTweNYeHhPcw9GMfprAwaevlwW9swxrfudMV5VN1MbgzrsJwF8a/RyHMVgW4ZJOf5cCp7GBPDX+Emo4kNyVtYm7yRlLwLBLj5MzCwH5GBvcvNo+rm4sbYPkuZFzMdP99V+Hmncz7dh62/h5B9oA9PP9+NoSOvLI+qh7srG15+jMdmzGGz+VIe1d6mAGZO03lUNU2rGUtPbXNefno7NzXqXun2w8LCSExM5Pvvv2fUqFElyu677z7Gjh3L448/zldffcW9994LQN++fZkyZQqTJk3i1ltvBWDjxo1MnToVgPbt29OsWTMOHrRliBk2bBj+/rZpT9HR0fz888/MmDEDgNzcXI4fP17rF5bpQFXTriMmg4FJbUOv6BW/Mx6u7tzZ9U3gTYflA4P6OnzF77RNN3fuiZoOTC86d8uVNVGGp6e7fr2vadpVdS4vzWl5Um7VF2iOGTOGp59+mrVr13L+/Pmi802aNCE4OJg1a9bw+++/F42ufv755/z+++/88ssvREREEBsbi7PsTXXq1Cn6XinFggULaNeuXZX7fTXpV/+apmmapmmlBLnVdVoe7O4wE+UVue+++3j55ZcJDS07+PDXv/6VO++8k0mTJmE02ubC/vHHH/Ts2ZPXXnuNgIAATpw4QWRkZFEge/DgQY4fP+4wGB0xYgQzZ84sCmx37dpV5f5fDTpQ1TRN0zRNK2X0ZV7rj27oMO3nFWncuDF///vfHZaNGTOGrKysotf+AM888wyhoaGEhIQQGRlJeHg4Dz/8MBaLhdDQUG677TZmz56Nm5tbmfZeeuklCgoKCAsLIyQkhJdeeqnK/b8adML/G5BO+H9t5eTnsiD+VRp7riLALZOUPG9OZg9jYvg03Ey2Xx5mq4UlJ7aw+9RndPFLwM+UTWqmDxeSRuCSM5C05m/Sqm4SLmKlQBk4ml6flLl/Yefq4+TlW3B1M1JvdDNSO3lw5mIWHmYDXicUrokFBAf4Mmp4KFFDQormglrMVlYtj2PZkp3s9UwltY1C1TXSol49bmsdzviWoVc8x1XTNO16VNGE/xZl5aW4OQ4XVA0ICuH1sDuqlKLqcrZv384TTzzBhg0bauwe18KVJvzXgWo1E5EspZSX/fs2wAdAB2yppDKAV5RS60VkCvAVEKGUirPXTwBGK6US7btYdVNKpYjIC9hSUlkAK/A3pdTv5fVBB6rXTk5+Lqv2jaR3YNmtTjcnt2VYh+W4mFx4afc3dHT7D129T5Spl2V1JUeZKJ2nNMPizid3j4SLrpwa6klWi7KLiDzPKgJ2WREFkX3a8spzYxAFb7y0gA3r9nNmhIGLrcr+Yo1q0o6Z/W/BpINVTdNucFeyM5XZamHlmZ0sPb2dpNxUgt39GN2wG1FVzKN6OW+//TafffYZc+bMoV+/G2sttd6ZqpYQEXdsO0s9rZT62X4uBOgGrLdXOwm8ANzmpJ3ewGigi3371ABAL3OupRbEv8qIBgcdpvzsHXiQBfGvUbf+OCwFS+kacMJhPS9DPlYL5OFS4ryPMZebP9rK/94ZbAtSHVycXV+42EjwOqlYv+kg0Wv2YMi1sHHtfjI6iC1ILX0dsOLEARYdTWBiq4qnjdI0TbvRmQxGbmrUvUqr+yvjueee47nnnruq96ytdKBac+4ANhcGqQBKqQSg+DuEpUCkiLRTSh0op50GQIpSKs/eRkpNdVirusaeqwCHKT8B6Bf4P45cXMRfgi86redtyMeTgjLt9w86TN1/5Nn2vS/n4gudhPRWtu8f27USUcAYd8xB5pI3KeWfMctY9k/nr5iCG9Tl7Y/ucFpH0zRN06qLDlRrTifgctmArdjyrT6PbTtWR6KBl0XkILAamKuUWle6kog8ADwA0LRp08r2WauiALdMp+XuRgv1PTIu244ImBxumqoI9kx3eq0yCuY6pc8KuDjfYtViUpw6ceGyfdM0TdO0q0UHqleJiCwC2gAHlVK3Fiv6DnhBRFo4uk4plSUiXYH+wCBgrog8p5SaXareLGAW2Oao1sAjaBWQkudNsHtWueW5FiNnc+vg73YRV4Ol3HpKgcVBWKkQp/veA4hFYcwtdqwAq8LsDpRdCFrEaBYaNfF32nZwg7pOyzVN0zStOulAtebsASILD5RS40SkGzCjeCWllFlE3gP+UV5DSikLsBbb1qrx2EZfZ9dAn7UqOpk9jE6+35S71/3G5DupW38cK069zZQGW8qtl2l1LTNHVQTiUxrxv3cGwwAczlFFBP89Cq+Tts8q/3h8JIZcC++/uYT0DsK5wUaHc1QB3ho0iol/1XNUNU3TtNpDL/GtOd8BfUVkTLFznuXUnQ0MBQJLF4hIO3v2gEIRwLFq6qNWzSaGT2NzcluH00c3J7dlYvgrjGzYFaPrzezIbOKwXpbVlbxSnyFFbKv+lzzcC9+D+XgdzXc4R9XzrKKOPUiN7NOWEYM7MWxUGP0Gtsdnv6LOH1aHQWpUk3bc2iKkys+vaZqmXZ6I8NRTTxUdz5gxg2nTpl27DtViekS1hiilckRkNPC+iHwIJAGZFN9X8lLdfBH5GPjIQVNewEwRqQuYgcPY56JqtY+byY1hHZazIP41GnmuItAtg+Q8H05lD2Ni+CtFeVRfD7uLpSfbMvf4Z3TxT8DfdNGeRzUK15yBXGj+Jq3rJuEiFgqUkSPp9bkw7y94Wo+TZzXTel0uAT5BXOhoy6PqaTbiddKKy4kC6nf0ZdTwMEYM7lSUR/WF18ezekUcy5bsYs+FC6S2teVRbVmvHre1ieDWFiE6j6qmaVopFmVhddI2os9uITkvlUA3P4bX78XQ4B5VSk/l5ubGwoUL+ec//0lAQEA19vjKmc1mTKbaGw7qPKo3IJ1HVdM0TdMcq3jCfwtv7ZvNbylxZcr6BoTxzw5TMIqxUn3w8vLihRdeICsrizfeeIMZM2aQlZXFtGnTWLJkCdOnTyc/P5969eoxZ84cgoODSU5O5i9/+Qvnz5+ne/furFixgh07dpCVlUVUVBQ9e/Zk165dtG3blm+++QZPT0+aN2/O9u3bCQgIYPv27Tz99NOsXbuWadOmcfr0aRITEwkICOC7776r1HNUxpXmUdVDKJqmaZqmaaWsTtrmMEgF+C0ljl+TtlWp/UceeYQ5c+aQnl4yk0u/fv3YsmULu3btYvLkybzzzjsAvPrqqwwePJidO3cybtw4jh8/XnTNgQMHeOCBB4iLi8PHx4d///vfl73/jh07+Omnn65qkFoZOlDVNE3TNE0rJfrsFqflKy9Tfjk+Pj7cfffdfPzxxyXOnzx5khEjRhAaGsq7777Lnj17ANi4cSOTJ08GICoqCj8/v6JrmjRpQt++fQG488472bhx42XvP2bMGDw8PKr0DFeDDlQ1TdM0TdNKSc5LrVJ5RTz++ON8+eWXXLx4sejc1KlTefTRR4mPj+c///kPubm2fIPOpmpKqUWyhccmkwmr1QpQ1E6hOnXKJNyulWrv7NlrTESylFJexY6nAN2UUo+KyDTgfiC52CUDlVJpItIDWwqqYEABG4Fd9voAHYEDgAVYoZR6TkRuAV7DtjVqAfCSUmqx/b6zsSUjSseWr/1JpdSvNfDImqZpmK1WFhxOYO6BeM5czKBBHR9uaxfKhNY3zoI7i7KwOy2GXamrSC9IwdclgM5+w4ioOwhDJecc1lZnU8/xw8G7aRdwAleDhXyrkfjUxixcNwzX7TnU2ZuLu4uRfoM7MHX6RFxdTRSY89kYNxOLdSGeHhfIzvHHYLiFvODerE7eXqFFRWaLlSVb97J4SwJn07KoX9eLW3qFcFPX9qxZmcCKJbtIPpdBYJAPUTd3ZtiosKLFn7VFoJsfyXlpTsuryt/fn0mTJvHll19y3333AZCenk6jRo0A+Prrr4vq9uvXj3nz5vGPf/yD6OhoUlMvBcrHjx9n8+bN9O7dm++//55+/foB0Lx5c3bs2MHIkSNZsGBBlft7LehAtfI+UEqVyIkqIsHAj8BkpdRmsX2kGQ9sUEp9aq+TCAwq3ApVRMKxBbbDlFJH7Yn/V4nIEaVU4eSYZ5RS80VkELak/sXTVWmaplULs9XKIzE/syLxYNG50xcz2XHuFGtOHOHTQWMwXefBqkVZmH/iXfZlbC46l1GQwons/RzK3M6EJs9UeoFMbXM29RxbUobTOTi76JzJaKVnwFHajvkfz3jehlsjLxqtzmbVyr3s3Pw2s5Y/zvqE22jWKLbomro+GcCHxGX+yP6MnlgxkJyXxt6Mo2y7sKfMoiKzxcqzs3/h192Hi/Ulk9ijZ5g1byPmLclF25kkJ2WwN/4kWzcd4oXXx2M01Z6/X8Pr92JvxtFyy0fU71Ut93nqqaf45JNPio6nTZvGxIkTadSoEb169eLoUVsfXnnlFW6//Xbmzp3LgAEDaNCgAd7e3mRlZdGhQwe+/vpr/va3v9GmTRseeuihomv+7//+jzfffJOePXtWS3+vNh2oVq9HgK+VUpsBlG2cfv5lrnkaeFMpddR+zVEReQt4BrirVN3NQKPq7bKmaZrNgsMJJYLU4lYkHmTh4T1Maht6lXtVvXanxZQIUovbl7GZuLQYOvsNvcq9qhk/HLybzsHZDvcG8XPJ5q/d1/KZdTjpbczUPZDH+Yw8/vvdPxg8MtbhNWF1TtHV6zjbspoXnS9cVDS8WNC2ZOveEkFqcactOfgEmPBIMZc4v3HtflaviGPE6IjqePRqMTS4B9su7Cl31f+Q4B6Vbjsr69IOhsHBwWRnX/owMXbsWMaOHVvmGl9fX1auXInJZGLz5s3ExMTg5mZLeWgwGPj888/LXNO/f38OHiz7//T1lLNVB6rl8xCR2GLH/sDPxY6fEJE77d+nKqUGASHA11yZTpTarQrYji3oLS0KWHyF7WuaplXI3APxzssPxl33gequ1FVOy3emrr5uAtWJPV9l72A3Crwcj0J+NPkE4HBvEADC/E4CkNTPg6nPLCOoTgYBdTKdXjO+3k6G1N0PwAWzJ7PORvLB8nl8+slyOnVrwZv/mcLiLQlO+50T4FImUAVYsSS2VgWqRjHwzw5T+DVpGyuL5VEdUb8XQ6qYR7Uyjh8/zqRJk7Barbi6uvLFF19c1ftfKzpQLV+OUiqi8KBwjmqx8jKv/itJsM1ldXbuXRF5BwgCHL5rEJEHsG8E0LRp02rolqZpfzZnLmY4LT+d5bz8epBekHKZ8mSn5bVJdm4B+V4eFNR1PFXB1WBxen1huTIJQd4ZNPJKu+w9XQxWAg1ZJc4pPyt5ZitJp23Xn03LcnDlJRbXsrvjAZxLSnd4/loyipHh9XuVGDG+Vtq0acOuXbvKnG/evDkJCc4/HFzPas9kkBvDHqBrJa4pneS2C7C32PEzQGvgRcoZsVVKzVJKdVNKdQsMLLMTq6Zp2mU1qOPjtLyhl/Py64Gvi/NdgHxdrp/fn57uLrhmWXFNszj8yrc6n2tbWC5mxblMH05l1CXP4vyaAquB5AIvkgu8uGC27QouqQbcTAaCG9YFoH5dLyctgDHf8er1oGBfp9dpf056RLV6fQJsFZFflFK/A9inB6xWSp0t55oZwI8iskYplSgizYHngQnFKymlrCLyEXCPiIxQSq2sucfQNO3P6LZ2oew4d6r88rZhV7E3NaOz3zBOZO8vt7zLdfLaH+DH319xWv7h72voHHzE4XxTEYhLbQxA8MYcvv1yCIgw+pELDB65uNxrFpzvUmKOKsATIycx/N5LI4639Aoh9uiZcvvlkVLg8HzUzRFOn0f7c9IjqpX3hIjEFvtqrpRKAiYDM0TkgIjsA/oD5b4vU0rFAv8AlojIfmAJ8Kz9fOm6CpgOPFv9j6Np2p/dhNYhRDVv67AsqnlbxrfudJV7VP0i6g6ig09vh2UdfHoTXnfQVe5Rzbmrw3ekFng6nG+aWuDJf34fiNfRfHwP5YMI9XzcuO+uGRw7FeHwmriLjdie1azEeUeLisb07MiQ8NYO+9TQ6IG7g/mp/Qa2Z+jI6/+DkFb9xFkCWe361K1bN7V9+/Zr3Q1N065DZquVhYf3MPdgHKezMmjo5cNtbcMY37rTDZVHNS4thp2pq0kvSMbXJZAufkMJv2HzqN5Du4DjxfKoNmHRuqG4bMulzr4c3F1M9B/SgUdfn1CUR/W3uJkUWBdSx+MCF3P8MRnGkVe/F6vOba/QoiKzxcrSbftYtCWBs6mZ1PfzZlyvEEZ1aUdMdAIrlsRyLimdoGBfom6OYOjIq5dH1dFe89rV4+jnLyI7lFKlp0HaynSgeuPRgaqmaZqmOVYbAlUR4cknn+S9994DYMaMGWRlZV1x2qjTp0/z2GOPMX/+fGbPns327dtL5GStja40UNVzVDVN0zRN0xywKAvrkzez9txvnM+/QD1XfwYG9WVAYB8MVUhP5ebmxsKFC/nnP/9JQIDzBX7ONGzYkPnzL5eu/fp2Y7zH0TRN0zRNq0YWZeHjQ7OYdeQbDmb9wfn8VA5m/cGsI9/w0aH/YFHO0385YzKZeOCBB/jggw/KlC1ZsoSePXvSuXNnhg4dSlJSEgDr1q0jIiKCiIgIOnfuTGZmJomJiYSEhJRp45dffqF3796kpDhPx3Y90IGqpmmapmlaKeuTN7P1Qtm8pQBbL+xiQ/KWKrX/yCOPMGfOHNLTS+aP7devH1u2bGHXrl1MnjyZd955B7BND/j000+JjY1lw4YNeHh4OGx30aJFvP322yxbtqxKo7W1hX71X01EZC3wVvG0USLyONBWKfXwteqXVvuVfLV0nnquZnxdcoB8fF0C6Ow3jIhqWORhtlhZsW4PS9ckcC4lk6AAb0YPDmHkgE4OFzFYLFaio+NZvmw3ycmZBAZ6M3JUOMOHh5KckcIPB++mXcCJogUa+8815o+vx5J6toDAIB9G3BxGo75n2Hp+PlnmZHIsLuSqlvQOmMCw+r3IL8hnQfyrNPZcRYBbJil53pzMHsbE8Gm4mdyq9KwV/plYrSzcv4cf9sRz8HQSltQC6pyw4nUK6nq5c999A7lpRPUu8sjJy2VezHT8faOp651BWqYPF9KHM3nIS7i5XJ3n1jTt8tae+815efJGBgb1rXT7Pj4+3H333Xz88cclgs6TJ09y2223cebMGfLz82nRogUAffv25cknn+SOO+7g1ltvpXHjxmXajImJYfv27URHR+Pjc/3nPQYdqFan77Glpiqe33QytmT9TomIUakqvEPQrluFr5Zsn9oVDd3TEfLIsKcZzChI4UT2fg5lbmdCk2cwVjJYNVusvPzBUtb9fqjoXNL5TOIPnGbTzqO89sRoTMWCMYvFyuuvLWbDhgNF586dy2DPnlOs2xJHrzvfo3Pwpb2pTUYrXRocpcVTs/j0bzeTkpyG54DlNDxne+1kEvA25eBNLBuSjrD1fBQRlrmMaHBpD+pg9yw6+X7Dyj1bGNZhOR6u7pV61ooyW608unIpK47YfyYmINBITqCR7IYK66583vs0mt+3H+HVF24p8fOprJy8XH7aNJrunfYVnavnm0mrxv9l0cYtjO2zFA+3mn1uTdMq5nz+BaflKXnOyyvi8ccfp0uXLtx7771F56ZOncqTTz7JmDFjWLt2bdECq+eee46bbrqJZcuW0atXL1avXo27e8nfFy1btuTIkSMcPHiQbt0crk267uhX/9VnPjBaRNwA7In7GwKeIrJZRHaKyI8i4mUvTxSRl0VkIzDRfvyqvV68iLS31+shIptEZJf9z3bX6Pm0GlD81ZKPKRdvUx6OEnHsy9hMXFpMpe+zYt2eEkFqcet+P8TK9XtLnIuOji8RpBYXMOJb/Fyyy/RTKfBzyWbE61tp3DeJhl1THNZp4J5BED/SO/Cgw/LegQdZEP/aFT1fZSzcv8cWpJb+eStFdn3hYiMBpdj4+2Gi1+yplnvOi5lOWOt9Dp87rPU+5sVMr5b7aJpWdfVc/Z2WB7g5L68If39/Jk2axJdffll0Lj09nUaNGgHw9deXNqP8448/CA0N5R//+AfdunVj//6yG1c0a9aMhQsXcvfdd7NnT/X83rrW9IhqNVFKnReRrUAU8BO20dRfgReAoUqpiyLyD+BJoPBf4VylVD8AEXkbSFFKdRGRh4Gngb8C+4FIpZRZRIYCbwLjr+az3aje3PcByXnnq6295PNZmC1WAJRHAcpw+dRvBoMVEbgzcBNuhrJJsIs7n/Yoq1Ir1ze35jDtX85qfMGqI5eOTO3guf9XvPxS9m+T2Ab/HSUEB+ja8CgRDx1z2p/WXhedttE3+H+sOrLIaRtV5ecOX4yEfGXivSPDy5RLG4qC2Pess3mvKnvBKYUoeLz5r7a2y3luX6+VTOzpctkdhzRNq3kDg/pyMOuP8ssD+1XLfZ566qkSKaWmTZvGxIkTadSoEb169eLo0aMAfPjhh8TExGA0GunYsSMjR47kzJmyO4C1a9eOOXPmMHHiRJYsWUKrVq2qpZ/Xig5Uq1fh6//CQHUhcDPwm9j+JXIFNherP7fU9Qvtf+4AbrV/7wt8LVL0z6aLoxuLyAPAAwBNmzat6nP8KSTnneds7rnqa7DOpXBOnFYsy1XMuIj18hWvtOFrwCBgwPmzuIrzIN5NrLgartJsGKvCzc35h4Tq4ud+0Wm5f91MsnMdby+padrVNSCwD7Fp8Q4XVPXw70xkoOMdzioiKyur6Pvg4GCysy9NpRo7dixjx44tc83MmTPLnGvevDkJCQkATJkyhSlTpgDQuXNn9u7dW6b+9UgHqtVrMfC+iHQBPIBdwCql1O3l1C/9r1ae/U8Ll/7bvA7EKKXG2acTrHXUkFJqFjALbAn/K9n/P5VAt3rV2l5VRlTzlQlRlw+Wrt3+HCVHVA1OAmarAstlZhXlK8HFSbCapwzkW6/ODkH5ykReXtlfhaIoOy2gsuwjqqm5dfDzyim32oU0bzzdHX4W1TTtKjOIgcfaPMCG5C2sTd5ISt4FAtz8GRjYj8jA3lXKo6pVnA5Uq5FSKsu++v8rbKOrW4BPRaS1UuqwiHgCjZVSB521U4ovcMr+/ZTq7O+f3fMdnrjWXSDm3EZmHfmG/yX3wceUQwP3DJQq+2oYYGyjqXT2G1qp+yxdE89bn0WXW/78wyO4adClXHzLl+9mxrvLHNYdOT2G7g0Ty/Sz8HjH6Rbs+6kVne/bX26dwxeF8f7ll/+WdCd3dn2zUs9aUfP2xvNsTLQtGC3+87Z3ol6cFa8TVhDhH4+PZNSw0Crf8+sVL9Ky03/Lfe70rBH6tb+m1SJGMTIwqG+VVvdrVaM/DlS/74Fw4AelVDK24PJ7EYnDFri2v8L23gHeEpHfgBtrE2qNAYF96OHfGYAMszuZZjeHQWoHn96E1x1U6fuMHNCJAT3bOO5DzzZERXYscW748FD693e8bu/8yrtJLfB0OM8ytcCTlc/15MTG+pzeHuCwzplcH5JlIpuT2zos35zclonhNR+sjW/fiaiWbcpOpxDB86yizklb9NivV2tGDO5ULfecPOQl4g53cPjccYc7MHnIS9VyH03TtBuFqGv3LlGrId26dVPbt2+/1t3QKsiiLMVeLZ0nwNWMj0sukIevSyBd/IYSXk15VFeu38vSX+NJSskkOMCb0UNCiYrsWG4e1VXRCSxfvptz5zIICvJh5Mhwhg0PsedRvYd2AceL8qjuO9eEo9+M5cKZfIKCfRlxcyiN+pzh9/MLyDKfK8qj2idgAkOL8qi+RiPPVQS6ZZCc58Op7GFMDH/l6uZRPbCXH/bEcfDUOSyp+dQ5bsXrNPh5e3DvfQO4aXjN5FH1812Fn3c6qZm+pKYP03lUNe0qcbTXvHb1OPr5i8gOpZTDfFo6UL0B6UBV0zRN0xzTgeq1daWBqn71r2mapmmaptVKOlDVNE3TNE27ioxGIxEREYSEhDBx4sQS6amuRJ8+fSrdhw8//LDS972a9Kp/rVIsysLutBh2pa4ivSClWvekd3pfs5VVy+NYtmQne9zSuNAKxNfC7aGrCfE7WTRfcu/ZRmx4shv9B4QydfpEXF0d/1XPzMnmv789Q99mawhyz8IKnMj25n97u/P70c6Mat6eF24azM/H9/D9sRiyJQkXo4VANz8mNxvM8AY9MeoUJZqmaTcki7Kw9fwGNp9fS1r+Beq6+tO73kB61ousUnoqDw8PYmNjAbjjjjv4/PPPefLJJ6+4nU2bNlW6Dx9++CF33nknnp6elW7jatBzVK8BERmHLbl/B6XUfnt+1KVKqRARiQAaKqUc5waqgJqeo2pRFuafeJd9GZvLlHXw6V2lPemd3tds5Y2XFrBh3X5ODzaR1cKIi+Qzo/98/FzKfipMLfDks7ujCDB58d9Vz+Lq7lqiPDMnm1X7ouhfv+zOI3kKVpxsxZs7RuPuLvg3TMbbM69Mvd71wnih45QaeV5N0zSt+lV0jqpFWfjv0ZnsTttWpiy8bnfubTG10r/7vby8ipL+f/7558TFxTFy5EimT59Ofn4+9erVY86cOQQHBzNt2jSOHz/OkSNHOH78OI8//jiPPfZYiXbWrl3Lyy+/TL169Thw4ACRkZH8+9//xmAw8NBDD7Ft2zZycnKYMGECr776Kh9//DFPP/007dq1IyAggJiYym/RfaX0HNXrw+3ARmy7V5UWAYy6qr25QrvTYhwGqVD1PemdWbU8jo1r95PRxkBWCyMoxQMR653uOz/s3Z2cz8jjk1cWlmlv9m/P0b/+Hw6vdRMY1OgPhjT7/+zdd3iUVdr48e89k0ZIAVLoCEgx1IBIkyYIAiIWQHR9XdnXXV7dVVd31dd11+7u+nNd3RXdwhbba0EFFVlK6EVAmhBCFQGVlgKpkDYz9++PmYSQTCaFQALcn+vK5cxzznOe80wMuXOec+6zg5CmOUSGF/qtt+54MktTK/4jZowx5sK24fhqv0EqwLasjWw8seasr+FyuViwYAE9e/ZkyJAhrF+/nq+++orbbruNF198sbTe7t27WbRoERs2bOCZZ56huLjiDnYbNmzgj3/8I9u3b+ebb75hzhzv773f/va3bNq0ieTkZFauXElycjIPPPAArVq1Yvny5ec1SK0Ne/R/nolIBHA1cA0wF3i6TFkI8CzQSESGAL8HFuPdQKAjcAqYrqrJ57nbZ/gqc3Hp6wHh+wiWM7e69O5JX/d7fTq7wyPvnnmsyn3nWx+k9yffAx+zeP8zdAw+Wbp9560JnoDnRgo8k7iE3afi+cPRYZXWe2XnB/x502wAGhWF8/Etz9T6Ho0xxjQM646vCFyesYKBMcNr1XZ+fj6JiYkADB06lLvvvps9e/YwdepUjh49SlFRER06dCitf/311xMaGkpoaCjx8fGkpqbSpk2bM9rs378/HTt2BOD2229nzZo1TJ48mQ8//JCZM2ficrk4evQoO3fupFevXrXqd32wQPX8uwlYqKp7ReSEb7vVEwCqWiQiTwL9VPU+ABGZAXylqjeJyEjgbbyjrmcQkenAdIB27dqd0xvILs4ofR0sbv971DeQPekdAiFlAulQh4fQKvaZLyECwUCcn2kFZwhSsCaregABAABJREFUPFFFAOTn1LanxhhjGpKsohMByzOLjte67bJzVEvcf//9/OIXv2DixImsWLGCp59+urQsNPR0jmWn04nLVXHLbSk3miIiHDhwgJdeeomNGzfStGlTpk2bRkFBQa37XR/s0f/5dzvwge/1B773gQwB3gFQ1WVAjIhEl6+kqjNVtZ+q9ouLi6vL/lYQHRxb+rpYnRSro8JXkcd5Xr48VcScHuWM+oUeBwW+r6rOVYVihfTiKiaauwRHTgiOnBAaFTXsSenGGGOqp0lIs4DlTUNi6vR62dnZtG7dGoC33nqrxudv2LCBAwcO4PF4mDVrFkOGDCEnJ4fGjRsTHR1NamoqCxYsKK0fGRlJbm5unfX/XLER1fNIRGKAkUAPEVG8W6Iq8JdAp/k5Vq8r4Po0Hc33p3YD8OWpThXKz2ZP+kAWfr6Vl3/3OdldHBwbFgyq/KzvUgY0C7Dv/OH2LPnZAMaM7c4v/t+ZU4JnLHmA27rNrvTcXIUXtl3LxqJ2tIzJqbTeQ91uY0yLgXV+v8YYY+rPoJgRHDj5deXlsSPq9HpPP/00U6ZMoXXr1gwcOJADBw7U6PxBgwbx2GOPsX37doYNG8bNN9+Mw+GgT58+dO/enY4dO3L11VeX1p8+fTrjxo2jZcuWDXqeqgWq59dk4G1V/Z+SAyKyEig70SQXiCzzfhVwB/CciIwAMlS1Xh8wJza5hq9zN1W66v9s9qQPZPT4XmxY+zWrV+4mr62bvA5O/vrVcLoMS6uw6r9k3/nFD/UjNiqU+56bXKG9u4f+PxambGVoy28qnFuosOzw5Sw92J2wRkJuo8IKq/5FYHBML0Y171/3N2uMMaZeDYgZxo6crZWu+u/fbGit2y5Z8V/WjTfeyI033ljheNkpAAApKSl+2wkPD2fWrFkVzn/zzTf99uH+++/n/vvvr2aP648FqufX7cAL5Y7NBh4v83458JiIbMW7mOpp4A0RSca7mOquc9/NwBziZHLbR0jOWs6WzCVkF6fX6Z70lXE6Hfz6uUksWZjM/M+/Ykd2JicuD+bZNXdUyKO642hr1vyyH9eN7MV9z032m0c1PLQRo7st5I21jzK43TKah+XiAb47Gcn/7ezPhoOJ/KBDAo+Pv4bPv9/J+weXc1KOEez0EBfWlNsvu4bRLSyPqjHGXIwc4uBHHe5n44k1rMtYQWbRcZqGxDAodgT9mw09qzyqpvosj+pF6FznUTXGGGMuVNXNo2rODcujaowxxhhjLgoWqBpjjDHGmAbJAlVjjDHGGNMg2WIqYy5wbreHpKTtLJi/jfT0XOLiIhk3vjdjxvTE6az+36Iut4eFK3cwb1kKaRm5xMdGMmFkD8YN747T6aCooIgZT85mzbJdFBS5kahQQlpEEdQ4lOZxUYwf05Oxo3rU6Jp+78flYeH8rfxz7Qb2RZ7EFe6gZUQk0wf3Z0pCD5yO+v37uthVxJrkGbg9cwhvdIJT+c1wOm5haO8HCHIGl9ZzuT38Z91OPvsihWMn8mjRLIIbr+7BhMHd6v0ezqVjmWl8sPeHdI39vnRx456MttyZ8B4xUYHzUhpjTHm2mOo8E5EWwJ+Aq4BC4CDeTAAPqOpkEUkEWqnq/NpewxZTXTrcbg/PPfspq1fvqVA2dGhXnnjypmoFji63hydfmcfKLyvmDBw+oDNP3DuGH499ieM5hShQ1CwMT3hwhbrDBnfhqccmElTLYNXt8vDcEx/zsecAee0q/h19XYdOvD72BoLqKdArdhWxZNPNXNZ6a4Wybw8ncm2/TwgOCsHl9vCrmf9h2Vf7KtQb2acTv59+fa0/o4bsWGYa6zPGVEgXB950cQNjk2jRNL4eembMaQ1hMZXT6aRnz564XC4SEhJ46623CA/3v2HMihUrCAkJYfDgwee5l+eGLaZqwMS7v9knwApVvVxVu+FNTaWqWpLoMxEYX09dNBeYpKTtfoNUgNWr97A4KcVvWXkLV+7wG6QCrPzyax59+F2O5xSCKu7wIG+Q6ueP3FVr95K0bEf1b6CcxQuSWfD9Pm+QWr59VRYd2MecPTtr3f7ZWpM8g8tab/XXNS5rvZUvkmcA8J91O/0GqQDLvtrH/PW7znVX68UHe39I0+BTfj+fpsGn+GBvvWfXM6ZG3OpmS+YS/rX/f3l5z938a///siVzCR51V31yACVbqKakpBASEsLf/va3SuuuWLGCtWvXntX1LmQ2onoeichI4GlVHVbueHtgHtAX2Ac0Ag7jzaP6PDBYVdNFxAHsBQaqakZl17ER1fNvyoBnOFVQfFZtZHeIRh3+NiILoDrVq/EjntEHXGGBGjt//064QwFn5X0Rt+LMr337z4ycTXzjMntmBLq1ct2IDc8l1Fn5L6hCl5OM/EhQcBQHuIdq9rW8zNwmTBq6ppZnn3sLvulOuLPyn4NT7mDGXV77P2SMqQvVHVF1q5uPv/9DpZvbTG77CM5a5g2PiIgoTdb/t7/9jeTkZMaNG8fzzz9PUVERMTExvPvuu+Tn5zNw4ECcTidxcXHMmDGDf/3rX0RFRbFp0yaOHTvGiy++yOTJk8nLy+PGG28kMzOT4uJinn/+eb8bCNS3mo6o2hzV86sHsLmyQlUtEpEngX6qeh+AiFyBd2eqPwHXAtv8BakiMh2YDtCuXbu677kJ6FRBMe5ahx9e6pCAAdq55AoDt/+nTj710y9/1Cm4Imp/fnxEDq0jsuqsP2WFBrlpHXlu2r4QhDgCjzJVVW5MQ7Ita7nfIBVgV846krOWn/V24S6XiwULFjB27FiGDBnC+vXrERH++c9/8uKLL/LHP/6Re+65h4iICB5++GEA/vWvf3H06FHWrFnD7t27mThxIpMnTyYsLIxPPvmEqKgoMjIyGDhwIBMnTkSk4fz7XRsWqDZ8/wY+wxuo/jfwhr9KqjoTmAneEdXz1TnjFR4WfNYjquLRmo9b1tGIalBBVY1dPCOqaXlRZ97OBTai2pAVeZwEOT0By425UHyVuThg+ZbMJbUOVPPz80lMTARg6NCh3H333ezZs4epU6dy9OhRioqK6NChQ6Xn33TTTTgcDrp160ZqaioAqsrjjz/OqlWrcDgcHD58mNTUVFq0aFGrPjYUFqieXzuAipvOB6Cq34tIqm/awAC8o6umgfnoy6fq5boLFmzjpT9Uvu7ukUeuZ+y4XlW2M2/Zdn7/16RKy/vGNuXrtQdBFVfjYIqbNfJOPPTzl/r/PjiO8aN7Vqv/5S38fCtPzZpP6qDQiu373v+/0WO5NaFHrdr3erjWZy7f8keax71cWdfIzvw5o/v+ks/WpPDs25X/knvqrjFMvLp7rfvRUO3JaEuf5vsr/Xz2ZLRj3OX11z9jaiK7uNIZdr7y9Fq3XTJHtaz777+fX/ziF0ycOJEVK1bw9NNPV3p+aGho6euSKZzvvvsu6enpbN68meDgYNq3b09BQUGt+9hQ2GKq82sZECoiPyk5ICJXAZeVqZMLRJY775/A/wEfqp7lDG5zURkzpidDh3b1WzZ0aFdGj6leQDdueHeGD+jst2z4gM68+MqdxESFggjOUy4cp4r9BqnDBnfhupG1D8BGj+/FuLadiPjOVbF9Ea7r0IlJXbvVuv2zNbT3A3x7ONFf1/j2cCJDej8AwITB3RjZp5PfNkb26cT1gy7O7RvvTHiPzOJwv59PZnE4dya8Wz8dM6YWooNjqyiPq9PrZWdn07p1awDeeuut0uORkZHk5uZW6/z4+HiCg4NZvnw53377bZ32r77YYqrzTERa4X2MfyVQgDc91YPAJ6raQ0SaAYuAYOD3qjpLRIKB40B/Vd1d1TVsMdWlxe32sDgphQULtpGWlkN8fBTjxvVm9Jia5TR1uT0sWrWTeUu3k5qRS/PYSCaM6snYYd1K86i+9tQcVi/dRUGRC4kKI7RlFM7wEFrERzF+TC+uG9m9TvKoLlqwlX9+sYGvI07iauygVWQk0wcNYHJC93rPQVrsKuKL5BkUe+bQuNEJTuY3I9hxC0P85FGdv34Xn65J4diJXFo0i+SmIT24flBCvd/DueTNo3oXXWO/K5NHtR13JrxreVRNg1DdxVRbMpcw9/CMSstvbH1/rR/9l11MVeKzzz7joYceonXr1gwcOJCNGzeyYsUK9u7dy+TJk3E4HKWLqSZMmMDkyZPPaCsjI4MbbriB4uJiEhMT+eKLL1iwYAHt27evVR/PlZouprJA9QIgIv2AV1R1aHXqW6BqjDHG+FfdQNWjbj4KsOp/SttHcNRy1f+lzFb9X2RE5DHgXmxuqjHGGHPeOMTJ5LaPkJy1nC2ZS8guTic6OI6+Ta+ld5NrLEg9TyxQbeBU9QW8O1cZY4wx5jxyipM+Ta896zRUpvYu3olSxhhjjDHmgmYjqvVARNzA9jKHPvCNnF7U3OpmVfo6VqR9QUbBMRJCt3J5eFqZBRdtuTPhvYALLlweD7P3pTBrz3aOnsyhZeMopnTpTpPIfJakfUlaQSbOfCet0nZxfY9ttInKxSGQWhDBR98MoGfL+7m9R58zFrO43B4WLU1hftJ20jJyiI+NYvyYnowdVbPFSMYYY4ypWxao1o98VU2s706cT2518+rXM9lw4iscuJkau4nooNNZ24OcHvo038/q1JEMdCfRoml8hTZcHg8/Wz6XhQf3lh47cjKHVGcyURHeXHEOPPyw5Xqu7nKE0DIpci4Lz+HhnotZkbaPe+c/yF/G30KQw4HL7eGZF+ayau3pNtPSc0nZdZj1G/fz1GMTCbJg1RhjjKkX9hu4ARGRUSLylYhsF5F/i0io7/hBEXlGRLb4yq6o777W1Kr0dWw48RUAV0ftIzoon/IJJ1ShafApPth7l982Zu9LOSNIBWgSdYqoiILStvpFfMtVEd4g1V/7I+IPEBb0OXP27ARg0dKUM4LUM/q8di9Jy2xfcmOMMaa+2Ihq/WgkIlvLvP893m1S3wRGqepeEXkb72r/P/nqZKhqXxH5Kd6tdX58/rp79lakfVH6umOYd7cPf0nBAbrGfld67PHkv7DtxLe4PB5cHjcvX72CmOCTfs8DaOI8RZhUPF72/S+6L+Ng4ZfMTo7g1VemgKPyDS1f/8eyWu+yZIwxxvjjdDrp2bMnLpeLDh068M4779CkSZNK62/atIm3336bV199laeffpqIiAgefrjqXfaysrJ47733+OlPf1qHvT+/bES1fuSramKZr1lAV+CAqpYM770FDCtzzhzffzcD7cs3KCLTRWSTiGxKT6/9tm7nyvGiE6WvgyXw5lohjtPlaYUn8DgKcAQVERLiJjbkJPEheWd8xQWf/gp2eKr8nzrM4SE+NJeYRnlVbrqeX1BU1a0ZY4y5SHnUzc6sBXz87f28ue82Pv72fnZmLcBzlptElmyhmpKSQrNmzXj99dcD1u/Xrx+vvvpqja+TlZXFX/7yl9p2s0GwQLXhqCJkotD3Xzd+RsJVdaaq9lPVfnFxdbutW12ICTm9QKpYA+eeK/KcLo8PbYbDE4bHFUJRkZOMosakFUWc8ZVefPqr2OPAU0VfCjwO0gojOZ4fAVXsd9EoLKSqWzPGGHMR8qibhYefZdmxP3Asfwd5rjSO5e9g2bE/sPDws2cdrJYYNGgQhw8fBmDDhg0MHjyYPn36MHjwYPbs2QPAihUrmDBhQoVz//GPfzBu3Djy8/N5+eWX6dGjBz169OBPf/oTAI899hjffPMNiYmJPPLII3XS3/PNHv03HLuB9iLSSVX3AXcCK+u5T3VmRPzV7M37BoD9BbF0Dz+K6pmP50ve78lox7jLvcd+1+v044pZe5P5xeoWZ7TbJOokrZpnlZ7bP+IAd8VvJliotP2Xd4xkyGWPcGuvHoQ9lMyLf15Yab9/9pORZ3/zxhhjLji7s5PYn7fab9n+vNXszk6iW5NxZ3UNt9vN0qVLufvuuwG44oorWLVqFUFBQSxZsoTHH3+c2bNn+z33tddeIykpiU8//ZSUlBTeeOMNvvzyS1SVAQMGMHz4cF544QVSUlLYunXrWfWzPtmIav1oJCJby3y9oKoFwI+Aj0RkO+AB/la/3aw7w+MG079ZHwDW5HQi29XI7xzSzOJw7kx4128bkzv1YGz7Lmccy8oJJycvrLStjXnt2ZDXikL1P0d1RVoHClwTmdS1GwBjR/Vg2OAz2ywxbHAXrhvZvYZ3aowx5mKwM3t+wPJd2Qtq3XZ+fj6JiYnExMRw4sQJRo8eDUB2djZTpkyhR48ePPTQQ+zY4X9B7zvvvMOCBQuYPXs2oaGhrFmzhptvvpnGjRsTERHBLbfcwurV/oPsC42NqNYDVf/PvlV1KdDHz/H2ZV5vAkacq76dKw5x8EDn6axOX8+K9DUsyooiIWQblzdOLZNHtR13JrxbaR5Vp8PB69dMZM6+Hczam8yRvBxaRUQx5fKxNIk6xeJUbx7VRUdvYNvWXUzoWTaPaiQf7RtAr9b38dfxp/OoOp0OnnpsIknLdjA/KZnU9Byax0UxfkwvrhvZ3fKoGmPMJSqvOPB6j9zitFq3XTJHNTs7mwkTJvD666/zwAMP8MQTT3DNNdfwySefcPDgQUaMGOH3/B49erB161YOHTpEhw4d0PJpbi4iFqia88YpTkbEX82I+Kv9lpc87g8kyOHg1i49ubVLxZX4Y1sOqvS8tkC/TpW06XQwfnRPW91vjDGmVERwHHmuyoPRyOCK+b5rKjo6mldffZUbb7yRe++9l+zsbFq3bg3Am2++Wel5ffr04d5772XixIksWrSIYcOGMW3aNB577DFUlU8++YR33nmHyMhIcnNzz7qf9cmGi4wxxhhjyukWPT5geUL02c1PLdGnTx969+7NBx98wKOPPsqvfvUrrr76atzuMxdrSbn5bEOGDOGll17i+uuvp127dkybNo3+/fszYMAAfvzjH9OnTx9iYmK4+uqr6dGjxwW7mEou5uHiS1W/fv1006ZN9d0NY4wxpsHZtWsXCQkJVdYrWfXvb0FVx4ihjG39JA4JnMWmrsyePZu5c+fy1ltvnZfrnUv+Pn8R2ayq/fzVt0f/xhhjjDHlOMTJ2NZPsjs7iV3ZC8gtTiMyOJ6E6HFcET3mvAWpc+fO5de//jX//ve/z8v1GppLNlAVkebAK8BAIBMoAl5U1U/OwbXaA/NUtUe5462AV1V1sojEAB8DVwFvqup9ZepdiXfXqkbAfODnakPh9cblcbPw6BbmHd5IekEGw5tuplP4fkKkmCINYlduS9andSIitID+TQ9xZeMjRDqLOHoqigVHejFnf1fcKgSdVJrshpi0INpf3py4Yc3YHZpOWEgKnaO+JUJOEuvOpUVwNuHBRWTlRnEiewy3jXqC0OBQXG4Pn2/YyafrUziWlUeLJhHcNLAHEwd0K10sZowxpvYc4qRbk3FnnYbqbEycOJGJEyfW2/Xr2yUZqIp3osenwFuq+gPfscuACv8niEiQqrrORT9U9Qgw2fe2AHgC6OH7KuuvwHRgPd5AdSxQ+7wYptZcHjdPbn+PlWkpOHHx8/bLiC2zpWswRfRr8i2dI4/RRBwk+LaLBYgNOUXPJse4Km4fj20eT3G0k/QBkHfYzffBhyjI/Y4J8dvp0jQNQekeeoT4oLzS82Oic7m8zRt8smY91w+Yy1PvL2Xptn2l5ccyc9l64Cirdx7gxWnXE2QZC4wxxlzgLtXfZCOBIlUtzVOqqt+q6gwAEZkmIh+JyOdAkohEiMhSEdkiIttF5EZfvfYisktE/iEiO0QkSUQa+cquFJFtIrIO+Jm/TvjOT/Fd/6SqrsEbsJat0xKIUtV1vlHUt4Gb6voDMdWz8OgWVqalADA+LoXY4JOUH9tWhcuC80gIy/Bbdk3cfq5vu9N3APLbKvltoXvMUbo0TUMVWgTlEB+U5/f8Xp128Y8FvzkjSC1r6bZ9zNu4qy5u1xhjjKlXl+SIKtAd2FJFnUFAL1U9ISJBwM2qmiMiscB6EZnrq9cZuF1VfyIiHwKTgP8D3gDuV9WVIvKHs+hra+BQmfeHfMfMOfbg5n/yzcm9eDi98tKlbp5rv4rY4JM0DTqFiP8ZGMG+vVn9bToA8Hi35Tx4xZrS46FSjKNMWx6FnEo2LQAY3e9DhvT1bu960hXCooO9WPD56fRcv/toKf9avMFv31o1i+LvP5tU+Y0bY4wxDcSlGqieQUReB4bgHWW9ynd4saqeKKkC/E5EhuHdMao10NxXdkBVt/peb8a7DWo00ERVS7ZAfQeo7QQX8XOsQnQkItPxTg+gXbt2tbyUKetYQSaFniKcjtMft0MgLvgkLULyApxZtSBRopxFlZa7wM93+TSnQ4lwFHr75PAQGZl/RnlhsZvv0rPOqo/GGGNMfbtUH/3vAPqWvFHVnwGjgLgydU6WeX2Hr+xKVU0EUoEwX1lhmXpuvMG/EDDMqJFDQJsy79sAR8pXUtWZqtpPVfvFxcWVLza10CKsKaGOEBwElX55VEgvbszRoggKPA4KVfx+ear47rtUyHGHlH4VeoRipfTLXcX5bo+Q5wolzxVKblEYubmNzigPDXbSLq6J369WzaLO8pMxxhhzNpxOJ4mJifTo0YMbbriBrKysgPVHjBiBv7STW7duZf78wFu9gnfzgPvuu6/Keg3RpTqiugzvCOm9qvpX37HwAPWjgTRVLRaRa4DLAjWuqlkiki0iQ3zzTu+obUdV9aiI5IrIQOBL4IfAjNq2Z6rvT1f+uMKxeYc38sTOUABuiNvKoCYH0HKP6FWhqbOYVkFFfstE4Hc7r2Hudz29f844PTiClR4xh7muw05UoVVwNgmhxyo9f/GmW3lrZdtK+/74lFHcNLD72X4ExhhzSfOoi4O589mf8xn5rlQaBTWnY9SNtI+8/qzSU5VsoQpw11138frrr/PrX/+6xu1s3bqVTZs2MX584M0JLmSX5Iiqb1HSTcBwETkgIhuAt4D/reSUd4F+IrIJb9C5uxqX+RHwum8xVX5VlQFE5CDwMjBNRA6JSDdf0b3AP4F9wDfYiv96M67VlQyP9yZl+E96LzKKG/udR/ptcQS7CmL9li1P78i873zfWoFG3wuNvocdx1uxNzMeETjqiiLNFeH3/OR9Cdwz4beM6u1/T9hRvTtxQ/+qk1kbY4ypnEddrDv2OBvTnuN4QTKnXKkcL0hmY9pzrDv2Kzx1lBBo0KBBHD58GPAGngMHDqRXr17cfPPNZGZmltb76KOP6N+/P126dGH16tUUFRXx5JNPMmvWLBITE5k1axYbNmxg8ODB9OnTh8GDB7Nnz54K1/vPf/7DoEGDyMjIqFDWENnOVBch25nq3HJ53Cw6uoV5RzaRlp/OsGZb6NxoPyFSRKEGsSunFV+mX16aR7Vv46NEOQs5ciqKhUd688n+LrhUCMpTmuzx5lHtcHlz4obHsDskjdDgFDpHf0eE5BHjyqVFSA6NgwvJzI0mM3v0GXlU523cxSfrUziWmUuLppHcPLAHN/RPsDyqxhhTieruTLU/Zy4b056rtPyq+CfoGFW7/KYRERHk5eXhdru57bbbuPvuuxk7diy9evVixowZDB8+nCeffJKcnBz+9Kc/MWLECK688kr++Mc/Mn/+fF5++WWWLFnCm2++yaZNm3jttdcAyMnJITw8nKCgIJYsWcJf//pXZs+eXVpv1KhRvPzyy8ydO5emTZvWqu9ny3amMuYcC3I4ub71VVzf+iq/5ddXcl4CMKobnE0KiDP64XRw08Du9ojfGGPOgf05nwUsP5Azt9aBan5+PomJiRw8eJArr7yS0aNHk52dTVZWFsOHDwe8UwKmTJlSes4tt9wCwJVXXsnBgwf9tpudnc1dd93F119/jYhQXFxcWrZ8+XI2bdpEUlISUVEXzloFG3YxxhhjjCkn35UasPyU61it2y6Zo/rtt99SVFTE66+/XuU5oaHe9RFOpxOXy/+0gyeeeIJrrrmGlJQUPv/8cwoKTqdm79ixI7m5uezdu7fW/a4PFqgaY4wxxpTTKKh5wPLwoBZnfY3o6GheffVVXnrpJcLDw2natCmrV68G4J133ikdXa1MZGQkubm5pe+zs7Np3dqbav3NN988o+5ll13GnDlz+OEPf8iOHTvOuu/niz36N8bUGZfbw8KVO5i3LIW0jFziYyOZMLIH44Z3x3mJb+nqdnlYvCCZhZ9/RXpaDnHxUYy9oQ+jx/cK+NkUFRQx48nZrFm2i8IiN6EhToaMTOD+56cQEuL9J9zl9rBoaQrzk7aTlpFDfGwU48f0ZOyoHpf8516fXB4Pc3bvYNauFI7m5dIyIpKpCT2YdEV3m0d+AegYdSPHC5IrLe9Qy8f+5fXp04fevXvzwQcf8NZbb3HPPfdw6tQpOnbsyBtvvBHw3GuuuYYXXniBxMREfvWrX/Hoo49y11138fLLLzNy5MgK9bt27cq7777LlClT+Pzzz7n88svr5B7OpYtuMZWItAD+BFyFN8fpQeBBVT2rsW4RGQE8rKoTRGQa0E9Va5SUTET+DEwG2qqqx3estC0RuQnYq6o7fWXPAqtUdUlNrmOLqUx9cLk9PPnKPFZ++XWFsuEDOvPsQxMIukSDJrfLw2+fmM2aFRUThgwZcQW/fm4SzqCKn01RQRE/Gv0ix3MKK5TFRIXyxuJHcQQH8cwLc1m1tuI/ccMGd+GpxyZesp97fXJ5PNy3aB4L91f8eRjbsTOvXTeBIAtW60V1F1N51M26Y7/i0MnlFcraNL6GQS1+f1Ypqi5VNV1MdVH9lIiIAJ8AK1T1clXtBjzO6V2kqjr/nP0fJyIO4Gbge2BYJdVuAkpSUqGqT9Y0SDWmvixcucNvkAqw8suvWbRq53nuUcOxeEGy3yAVYM2K3SxZ6H/UZsaTs71BavkBBVWO5xTy2lNzWLQ0xW+QCrBq7V6Sll04j/guJnN27/AbpAIs3P81c/Zcuj8PFwqHOBnU4ndcFf8EsWG9CQ9qTmxYb66Kf8KC1PPoYnv0fw1QrKp/KzlQsr2pL4h9Ee9Wpgo8r6qzfCOlTwFHgUQR6Qv8FeiHdyfLX6hqxT+nfETkBuA3QAhwHLhDVf3NwL4GSAFmAbcDK8q1MxiYiDe362+AScATwDxV/VhEXvCVu4AkVX242p+KMefBvGUpgcuXbuf6a3qcp97Un8d+/i6pR7POOJaemhPwnBl/WMAHb39xxrHmLZuw5wtfDkR/CXWB1Ut38Y3bHbDt+UnJjB/ds+qOmzo1a1fgn4cPd23n1oSL/+fhQueQIDpGTaz16n5z9i62QLUHsLmSsluARKA3EAtsFJFVvrL+QA9VPSAivwRQ1Z4icgWQJCJdAlxzDTBQVVVEfgw8CvzST73bgfeBz/DuihWsqqV5I1R1rYjMxReYAojvl5GINMM7GnuF7zpNyjcuItOB6QDt2rUL0F1jzo20jNyA5alVlF8sUo9mcfj7EzU6p6jI5fecwiI3SOUPvgqLXKRlBA6CU9MDl5tz42he4P/fj+ReGj8Pxpytiy1QDWQI8L6quoFUEVmJdx5rDrBBVQ+UqTcDQFV3i8i3QKBAtQ0wS0Ra4h1VPVC+goiEAOOBh1Q1V0S+BMYA/6lm33OAAuCfIvIfYF75Cqo6E5gJ3jmq1WzXmDoTHxtJ6vHKf/k2j408j72pP81bNqlwLD01h6KiynexCQkJIq75mXkNm7dsQtb+VPKLK/9xDg0JIj42irT0AJ973IWTL/Fi0jIikiMBgtVWkZfGz4MxZ+tiC1R34F2s5I9UchzgZDXr+TMDeFlV5/qmETztp85YIBrY7hslDQdOUc1AVVVdItIfGAXcBtwHVFzOZ0w9mjCyB9v3HKm8fNSl8fj5hT/fUeHYws+38vLvPq/0nPsfGcd1ExIrHP/jo++zeNFO7xzVso//fe+Hjkqg66hupOw6XGnb48f0qlH/Td2YmtCDzccq/3m4NeHS+Hkw5mxdVIupgGVAqIj8pOSAiFwlIsOBVcBUEXGKSBzeBU0b/LSxCrjDd24XoB1QcbPc06KBkt8Sd1VS53bgx6raXlXbAx2AMSISXq5eLlDhz2wRiQCiVXU+8CDeKQzGNCjjhndn+IDOfsuGD+jM2GHd/JZdCkaP78WQEVf4LRsy4gquHec/mLz/+SnERIX6naMaExXKfc9NZuyoHgwb7P+hz7DBXbhupO1cVh8mXdGdsR39/zyM7diZSV0v3Z8HY2riohpR9c3fvBn4k4g8hvdx+UG8wd0qYBCwDe9iqkdV9ZhvHmpZfwH+JiLb8S5cmqaqhVL+F8VpTwMfichhYD3eILSULxi9DvifMv08KSJrgBvKtfUB8A8ReYAzR4Yjgc9EJAzviO9DVXwUxpx3TqeDZx+awKJVO5m3dDupGbk0j41kwqiejB3W7ZLO5+l0Ovj1c5NYsjCZhZ9vJS01m/jm0Yy9IZFrx1WeRzUkJIg3Fj/Ka0/NYfXSXRQWuQgNCWLoqATue25yaR7Vpx6bSNKyHcxPSiY1PYfmcVGMH9OL60Za/tr64nQ4eO26CczZs5MPd23nSG4urSIjuTWhJ5O6drM8qobf/va3vPfeezidThwOB3//+98ZMGBAjdqYO3cuO3fu5LHHHqvx9Q8ePMjatWv5wQ9+UONzz6eLLo+qsTyqxhhjTGWqm0cVQNXFsbxPOZb3MYWuo4QGtaRFxGRaRNzM2WS0XLduHb/4xS9YsWIFoaGhZGRkUFRURKtWrWrdZk2tWLGCl156iXnzKix7Oacu6TyqxhhjjDF1QdXFzvQH2Xv8cXIKt1DoPkpO4Rb2Hn+cnek/R7XyBZJVOXr0KLGxsYSGhgIQGxtLq1atWLp0KX369KFnz57893//N4WF3s0+2rdvz1NPPUXfvn3p2bMnu3d78zK/+eab3Hefd++hadOmcc899zB06FC6dOlSGoAePHiQoUOH0rdvX/r27cvatWsBeOyxx1i9ejWJiYm88sortb6Xc80CVWOMMcaYco7lfUrGqSS/ZRmnkkjN+6zWbY8ZM4bvv/+eLl268NOf/pSVK1dSUFDAtGnTmDVrFtu3b8flcvHXv/619JzY2Fi2bNnCvffey0svveS33YMHD7Jy5Ur+85//cM8991BQUEB8fDyLFy9my5YtzJo1iwceeACAF154gaFDh7J161Yeeqjhzii0QNUYY4wxppxjeR8HLD+a91Gt246IiGDz5s3MnDmTuLg4pk6dyt///nc6dOhAly7exZF33XUXq1atKj3nlltuAeDKK6/k4MGDftu99dZbcTgcdO7cmY4dO7J7926Ki4v5yU9+Qs+ePZkyZQo7d15Yu6Jd0IupROQV4FtV/ZPv/SLge1X9se/9H4HDqvryee7XCqAl3sVcRcBPSnbIKlfvPrwLvS4H4lQ1o5L27sK7+xV4d9R6q+57feFzq5tV6etYkfYFx4tOEBPSjBHxVzM8bjAOceBWN9uylvNV5mKyizOIcjal0cnjtAreTlxYLmn5Eaze04eeUfcQmlDIx4eW0C74K66K2E8TZz5ZWZGcDHISHXmSYHHjUiepBZGs2TKUVUdaUhQMwcVC/8iWzPzvSQQHBzF7Xwqz9mzn6MkcWjaOYmrXnkzu1MMWUhhjTANX6Dp6VuVVcTqdjBgxghEjRtCzZ0/eeivwr/aSaQJOpxOXy/+0g/ILv0WEV155hebNm7Nt2zY8Hg9hYWFn1e/z7YIOVIG1wBS8q/wdeHecKpvdejDeQLA+3KGqm0TkR8AfgNF+6nyBN3n/isoa8e1K9RTeLV0V2Cwic1U1s+67fOFyq5tXv57JhhNflR47XpTJ3rxv2Jq1nfs63c2cQy+zK2cdAIIyOHQ9l8dlldZvHpZHz4ELWJ+Zwt++uZI74jfSq/Hp/JTN4k8BUKhOcjyhBIlyWXgmsYMX0uhQd+am9KMwxMFqzxGu+tPrDOhzGUu+31d6/pGTuWxOO8yy7/fz+jUTCbJg1RhjGqzQoJYUuisPRkODWta67T179pSOfAJs3bq1NJjct28fnTp14p133mH48OE1avejjz7irrvu4sCBA+zfv5+uXbuSnZ1NmzZtcDgcvPXWW7h92y5HRkaSewHskHah/6b8Am8wCtAdSAFyRaSpiIQCCcBXIvKkiGwUkRQRmSm+Pzl8OVaTRWSdiPxBRFJ8x8NE5A0R2S4iX4nINb7j00RkjogsFJGvReTFavRxHdDaX4GqfqWqB6s4/zpgsaqe8AWni/FuIGDKWJW+7owgtawNJ77i4+//VRqkAlwRcpzLQ7Ion/RCFQY2/Z4fxH1Fr8aH/ZaHiptQcZW+b+woYnDLb+jewhfUKuRGu84IUstaeHAvc/btqN2NGmOMOS9aRFS2f5BXy4gptW47Ly+Pu+66i27dutGrVy927tzJCy+8wBtvvMGUKVPo2bMnDoeDe+65p0btdu3aleHDhzNu3Dj+9re/ERYWxk9/+lPeeustBg4cyN69e2ncuDEAvXr1IigoiN69ezfoxVQXfHoqETmIN3n/OLw5RlvjDQ6zgd+r6jARaaaqJ3z13wE+VNXPfYHpdFVdKyIvABNUtYeI/BLooao/8uVZTcK7jeptwJNAH6AQ70YAQ1T1+3J9WgE87BtRfRCIV9XHq7iHfv4e/YvIw0CYqj7ve/8EkK+q/mdSc/Gmp/rdrldILzzut+x4YSbFWuy37KEWa2jiLDhjy7EIRxFBUvn/+x4Fj7/jQLbHG6C6y7SoCAWeYL4+3oLfrJ+EhrgD/hnYr3lrZk+ouIORMcaYc6u66alU3exM/7nfBVWx4WPoFvfns0pRVdemTZvGhAkTmDw5cIBd32qanupCf/QPp0dVBwMv4w1UB+MNVNf66lwjIo/i3bq0GbBDRFYDkapaUuc9YILv9RC8W6OiqrtF5Fu8gSrAUlXNBhCRncBlwBmBqs+7ItIYcAJ9z+L+/O00UCHCEpHpwHSAdu3ancXlGq70wuMcK0ir8XlNnIU0dRbW6ByH+I8zXb5PXgSCzvg2KMHOQpqHZ/sqBG7/SF5OjfpjjDHm/BJx0i3uT6TmfcbRvI9K86i2jJhC84ibGlSQejG7GALVtXgD0554H/1/D/wSyAH+7dvN6S94Ryy/F5GngZIdnioTqKxsxOOm8s/wDry7YL0AvA7cUuWd+HcIGFHmfRv8zGlV1ZnATPCOqNbyWg1aXGhMpWWBRlSz3KF4xzxPO5sRVah8RDX1VHTJgYD/F7WKiKq80BhjTIMgEkSLyEm0iJxU312p0ptvvlnfXTgnLoZA9Qu8gel+VXUDJ0SkCd45qz/BG5QCZIhIBN6tST9W1UwRyRWRgaq6Hu9j/RKr8Aaay0SkC9AO72P+Go2MqmqxiPwG+EZEElR1Vy3ubxHwOxFp6ns/BvhVLdq54D2eUHmet+Vpa5i5/22/Za8cG8LEln3Yk7uw9FhCSAYjIw6ieuY26iXvl+VcRu+Ibystz9UQCjW49P2x4ije2T6ElKNtvUGqW8BReSA8tYv/vd2NMcYYc9qFvpgKYDve1f7ryx3LVtUMVc0C/uE79imwsUy9u4GZIrIO7/iX77ktfwGcIrIdmAVMU9WaPTv2UdV84I/Aw+XLROQBETmEd5Q0WUT+6Tver+S1b27tc75+bwSeLZlva04bHjeY/s36+C3r36wPU9r+mISoQaXHdhfF8E1RE8pl8kAE1me25f/SryT5ZGu/5YXqpFCDSt+f9ITwxdHL2XG0ja8SRGYHMbptJ7/9Gdu+C5M6da/djRpjjDGXkAt+MdXZEJEIVc3zvX4MaKmqP6/nbp21i3UxVVXc6mZ1+npWpK8ho/AEsaHNGBE3hGFxg0rzqCZnLWdL5hKyi9OJDmpGWF4GLYO3Ex+WS2p+JKv39KF39D2EXlHAx4eW0jZoC1dFHqCJ8xSZWZGcdDppElUuj+rmYaw62qI0j+qAqFb8/Ue3EBwcxJx9O5i1N5kjeTm0iohiapdeTOrU3fKoGmNMPanuYipzbtR0MdWlHqhOxfsYPQj4Fu/IaXr99ursXaqBqjHGGFMVC1TrV00D1Ut6WEdVZ6lqoqr2UNXrL4Yg1RhjjDEN329/+1u6d+9Or169SExM5MsvvzzrNg8ePMh7771XB71rOC6GxVTGGGOMMXVO1UXWyY/JOvk+xe4jBDtb0aTx7TRpPOWs0lOtW7eOefPmsWXLFkJDQ8nIyKCoqKha57pcLoKC/IdvJYHqD37wg1r3raG5pEdUjTHGGGP8UXVx6Pi9HM38JflFm3C5j5BftImjmb/k0PF7UHXVuu2jR48SGxtLaGgoALGxsbRq1Yr27duTkeHd+2fTpk2MGDECgKeffprp06czZswYfvjDH3Lw4EGGDh1K37596du3L2vXelPCP/bYY6xevZrExMQGvdtUTdiIaiVE5GZgDpCgqrt9x9oD83y7VyUCrVR1fg3aHIF3x6oJvvfPA1cBE/Gm0noQuByIK9mlyrfd65+B8cApvPNot5z9HdY/l8fNwqNbmHd4I2mFWcSHNmFC66sY1+pKnFKzv6GKXcW8t/b/2Fu0GhqdxHUyjO8OtyY5uxmuRkKrxpFM7zeAW7v0xOlwcDwzi5cWPMj1/b6kbaM8HAJp+RF8tmcg2/NHknoqi1u6z6NHs0MEiwuXOkkvjKJT9ENkSVsWp24gvTCTuNCmjGkxkGub969xn40xxjRcWSc/Jjff/6/43Pz5ZJ+cTZOIqbVqe8yYMTz77LN06dKFa6+9lqlTpzJ8+PCA52zevJk1a9bQqFEjTp06xeLFiwkLC+Prr7/m9ttvZ9OmTbzwwgu89NJLzJs3r1b9aogsUK3c7cAavPlVn/ZTngj0A6odqJYlIr8GrgbGq2qhiHwBzKNiMv9xQGff1wDgr77/XtBcHjdPbn+PlWkppcdSC7LZnv0tazN282zPHxDkqN5jlWJXMb9d8gto8x3BvmPB0QV0bZVF6IkYVnzdlf2FWTz2xSKWH9rPc32G85+9E/nZ8AOElkk/1a5xDvf3TWJl2h6CGufRNLigtCxIXLRtdIITBc+xNqcju3LaowjphVnszDnAxhM7+FXCNJy2U4kxxlwUsk6+H7A88+T7tQ5UIyIi2Lx5M6tXr2b58uVMnTqVF154IeA5EydOpFGjRgAUFxdz3333sXXrVpxOJ3v37q1VPy4EFqj64dsY4GrgGmAu5QJVEQkBngUaicgQ4PfAYuDfQEe8I5/TVTW5kvZ/iXeE9DpfnlVU9StfWfnqNwJvqzc9w3oRaSIiLVX1aB3car1ZeHTLGUFqWSvTUlh0dAvXt76qWm29t/b/oM13fpPzt292nMtj09iX0RwUFn37NRFZc7lvoDdI9XfO8PhvOewKIcsdXKGssaOIno2PkFoUzaGCZqVlX2QkszR1I2NaDKzR52CMMaZhKnYfqaL88Fm173Q6GTFiBCNGjKBnz5689dZbBAUF4fF490AsKCg4o37jxo1LX7/yyis0b96cbdu24fF4CAsL42Jlgap/NwELVXWviJwQkb5lH7erapGIPIl3W9b7AERkBvCVqt4kIiOBt/GOupZ3NdAVuLIkh2sVWuPdFrbEId+xCzZQffvAU+zN3cvgOP9bngKsO/4y35xsUmVb32VlERadTxD4Tc4PMKjDN/yy50JCxA1ArPMkjeXMOuXPaeksItrh4jtXowplzYNymBq3kQqZ3U4lMW9fEBM6ba+y38YYYxq2YGcrXAGC1WBn61q3vWfPHhwOB507dwZg69atXHbZZeTn57N582bGjRvH7NmzKz0/OzubNm3a4HA4eOutt3C7vb/fIiMjyc3NrXW/GiILVP27HfiT7/UHvvdVzQsdAkwCUNVlIhIjItGqml2u3j6gKd6tUD+uRl/87RhfIfmtiEwHpgO0a9euGs3Wn6ziNIIcpwgKOKWzmBNFp6psKyK86usFOZQQcRMs3r9SnajfD7Ush0BwxY8Z8AaswXj8f2eMMcZcFJo0vp38ospzkjdtfHut287Ly+P+++8nKyuLoKAgOnXqxMyZM9m1axd33303v/vd7xgwoPJZfj/96U+ZNGkSH330Eddcc03paGuvXr0ICgqid+/eTJs2jYceqnzr8QuFBarliEgMMBLoISIKOAEVkUerOtXPMX+RTipwB7BURI6r6vIq2j0EtC3zvg1Q4U88VZ0JzARvwv8q2qxXTYLjSSvIotBT+YhqqCOY+LAmVbb1XVYWYaH5BDkrv2WXRyjS03NH3QhaRbDqUShW/zVUwYWj4ogqQqHHfqSMMeZi0KTxFPIKlvpdUBXZaDzRjSfXuu0rr7yydKV+WUOHDvU73/Tpp58+433nzp1JTj49u/D3v/89AMHBwSxdurTW/WqI7LdqRZPxzgn9n5IDIrIS74hp2UfwuUBkmfer8Aagz/lW92eoao6/C/imFNwCfCoi16vq1gD9mQvcJyIf4F1ElX2hz0/9YYdnmHd4I7/fWfmA8uPdJld7jupbq97gQLNP/c43FYF1By7nnYzB3j8bBCZF7+K+gUlEVjJHVQSOuv3PURWBVFcUSzITzpijCvBQl9uZYHNUjTHmoiDipE3MX8k+OZvMk+9T7D5MsLM1TRvfTnTjyWeVR9VUn+XTqeh24JNyx2YD5bPnLge6ichW31asTwP9RCQZeAG4K9BFVHUj8CNgrohcLiIPiMghvCOmySLyT1/V+cB+vFMG/gH8tNZ31oCMa3Ulw+N7+C0bHt+Dsa2urHZbPxj8X3Cond/5pgdPxPBNRrzvAFx3WWd+PeZPLP++A4Xqf47qirT2HCyM9Ft20hNC8slWHCpoekbZ1bG9GNW8f7X7bIwxpuETCaJJxFQ6NP+ULq020qH5pzSJmGpB6nkkWvH5pbnA9evXTzdtqnxeTUPh8rhZdHQL845sIrUgk+ZhTZnQqh9ja5lH9f2177K3aBXa6CSuvEZ8d7gVyTnePKqtG0cxvV9/ppTNozr/Qcb320C78FwcAqn5kczdPZCUwms4djKLm7vPo2eZPKpphdF0jn6IbGlDUpk8qte1GMgoy6NqjDEXBH97zZvzx9/nLyKbVbWfv/oWqF6ELpRA1RhjjDnfLFCtXzUNVG0IyBhjjDHGNEgWqBpjjDHGmAbJVv0bUwP5hQV8uPx5mkUn0SQyh5zicPa4O7Lf0YFmITFESTQh7o/o3DiVEIebIo+TnWltaJP1DNeP6MWnO56jdfhi4sJyScuPYMlX3fny3x1p0ecELYZk0Li5m7bxl3FlzBgSm1yDo4oJ+y6Phzm7dzBrVwpH83JpGRHJ1IQeTLqiO05H3f4d6nZ7SErazoL520hPzyUuLpJx43szZkxPnE77m9cYY6rrk08+4ZlnnjnjWHJyMu+88w6ffPIJH39cnTTrXgcPHmTChAmkpPjf7fFCd8nMURWRX+Ndue8GPMD/qOqX1TjvWWCVqi4RkaHA34Bi4F6gqapWSLDmS0/1Gd7V+uF4c6e+qKrzAlxnItBNVQNv9lsNNkf13MgvLOCztRPo1WlXhbJd+S345EQvbo3dQnRQfoXyzOJGaG4kQ1ocqFCWkhvPquK2FTK7JkQNYnLbR3BWEqy6PB7uWzSPhfu/rlA2tmNnXrtuAkF1FKy63R6ee/ZTVq/eU6Fs6NCuPPHkTRasGmMuCDWZo6rqoiD/YwpOvo/HcwSHoxVhjW8nrNGUOl35P3PmTN59912WL1+Ow8+/2y6Xi6Ag/2OL5ypQDXTNs2FzVP0QkUHABKCvqvYCruXMnKiVUtUnVXWJ7+0dwEuqmoh3G9TxAU5drap9VLUr8ADwmoiMCnCduf6CVBGxUe8G4sPlz9Or064Kif5VIaHRMW5ptpXooHy/5R1CcxjS4oDfsh6RaXQNOV7h+K6cdSRnVb4fxJzdO/wGqQAL93/NnD07q31vVUlK2u43SAVYvXoPi5Muzr/kjTGXLlUXOZn3kpf1S1zFm/C4j+Aq3kRe1i/JybwHVVedXGfv3r08++yzvPPOO3z33Xf06OFN3fjmm28yZcoUbrjhBsaMGUNeXh6jRo2ib9++9OzZk88++6xCW/v376dPnz5s3LiRN998kxtvvJGxY8fStWvX0hHcgwcPll4D4KWXXirdUGDEiBE8/vjjDB8+nD//+c91cn9n61IJglriTcBfCKCqGQAi0h94TFVvEZEb8W6XGo03gN+pqh1F5E1gHtAEuBW4TkTGAFcDjURkCPB7VZ1V2cVVdatvZPY+vDtSbS1T3BUYC3QA+qnqfb5rngD6AFtE5C/A60AccAr4iaruPvuPxVTH73a9wpbj+3g8wTsg7i+/KkDHsAyyPY24LDifYDkzIi3ZjrWyc0c0/pYrG53exyHHE8rnuV14e82bPPS6d3Rc3EpEvpvuV3bghT/fwXNfrAzY7+fXrODWBP+5amtqwfxtgcsXbGPsuF51ci1jjGkICvI/pqig4q5UAEUF8ynMn01Y+NSzukZxcTE/+MEPeOmll2jXrh0HDx48o3zdunUkJyfTrFkzXC4Xn3zyCVFRUWRkZDBw4EAmTpxYWnfPnj3cdtttvPHGGyQmJrJjxw42bNhASkoK4eHhXHXVVVx//fXExsYG7FNWVhYrVwb+/XI+XSqBahLwpIjsBZYAs1R1JbAFbzAIMBRIAa7C+7mcMS1AVf/pC0rnqerHIjINX2BZzT5sAR7xtZUIICI3AI8Ca/EGqmV1Aa5VVbeILAXuUdWvRWQA8Be827yWEpHpwHSAdu3aVbNLpjrSC48THFRMkLgD1nP6gtFgUUKlZlNqnKI0cRZWOB7atBAtfaTuodCtpB7NAuBUcVHANk9WUV4T6em5AcvT0vxuwmaMMResgpPvByzPP/X+WQeqTzzxBN27d+e2227zWz569GiaNfPugqiqPP7446xatQqHw8Hhw4dJTU0FID09nRtvvJHZs2fTvXv3M86PiYkB4JZbbmHNmjXcdNNNAfs0derZ3VNduyQCVVXNE5Er8Qaj1wCzROQxVX1TRPaJSALQH3gZGAY4gdV13I0zxtJEpDPwB2CkqhZL+aE2+MgXpEYAg4GPytQJLV9ZVWcCM8E7R7WO+35JiwuN4fu8TFzqJEgqf9Tj9n2Li7XC95JgFEfFw6fPVSHXE1L6Psfj/RYXZoYibg/gHVENdQrNWzYBIDw4hNyiisFticbBIZWW1VRcXGTAYDQ+PqrOrmWMMQ2Bx3MkcLn78Fm1v2LFCmbPns2WLVsqrdO4cePS1++++y7p6els3ryZ4OBg2rdvT0FBAQDR0dG0bduWL7744oxAtXxsISIEBQXh8XhKj5W04e+aDcElEagCqKobWAGsEJHteLc4fRNvQDoO7wKpJb5jTuDhOu5CH2AXgIg0Bj7E+wi/sp+Ek77/OoCsklFYc/49nvAQAG8tbMpV3d9Ay229WvJ+f0EsMSEn+ba4UYXyps5iWgUVVXruipOXsbsotsLxHw6Zxis3XOu3X09cPZxHlydV2u/fDBlRq/v1Z9z43uzYUfk/yuPG9a6zaxljTEPgcLTC4648WHU4W9e67czMTH70ox/x3nvvERkZWa1zsrOziY+PJzg4mOXLl/Ptt9+WloWEhPDpp59y3XXXERERwQ9+4N31ffHixZw4cYJGjRrx6aef8u9//5vmzZuTlpbG8ePHiYiIYN68eYwdO7bW93KuXRKBqoh0BTyqWrLyJBEo+Q6vAt4G3lbVdBGJAVoAO6poNheo1v9dItILeAL4se/QG8AbqlrlqK2q5ojIARGZoqofiffPo16qGnjSoKlzt416gk/WrK+w6l/Eu+p/zoneTI3dXGHVvwgcKIzim4xIhpZb9S/iXfW/pzimwvGEqEH0bnJNpf2ZdEV3ln17oNJV/5O6dqvpLVZqzJiefLn+m0pX/Y8eUzdzYY0xpqEIa3w7eVmVZ9BpFH57rdv+29/+RlpaGvfee+8Zx2+/vfI277jjDm644Qb69etHYmIiV1xxxRnljRs3Zt68eYwePbp0VHTIkCHceeed7Nu3jx/84Af06+ddWP/kk08yYMAAOnToUKGdhuaSSE/le+w/A++CKBewD5iuqhki0gjIAm5Q1SQRmQm0UNWJvnPf5PS81LKvmwGLgGDKLabyk54qDW96qs9F5DLgAJBcpos/Bnpw5mKqear6sa+9DsBf8S4KCwY+UNVnK7tfS0917pTkUW0avZimkdlkFzdmr7sj+x3tiQmJJUqiCXJ/RJfGx0rzqO5Ia0vb7Ke5frg3j2qr8MXEh+WSeiqSJV91Z8MbHWmReJzmQzOI8OVR7Rczht7VzaO6Zycf7trOkdxcWkVGcmtCTyZ17XZO8qguTkphwYJtpKXlEB8fxbhxvRk9poelpjLGXDCqm55K1U1O5j1+F1SFhI0nqunf6jRFVV1788032bRpE6+99lp9d+UMNU1PdUkEqpcaC1SNMcYY/2qaR7Uwfzb5p97H4z6Mw9maRuG3E9pocoMOUuHiCVQviUf/xhhjjDE1JRJEWPjUs17dXx+mTZvGtGnT6rsbZ82e1xljjDHGmAbJAlVjjDHGXFJs2mP9qM3nbo/+KyEiNwNzgISSXaBEpD3eRU49RCQRaKWq/ret8N9mMPBPoC/ez/5tVf29r+xKvKmxGgHzgZ+rqopIKN6sBFcCx4GpqnqwLu7xQuBWN6vS17Ei7QuOF52gWUhTYo53YOdiN+kZecTHNWbguGKK43eSWnCM7IIgvj4SQytXKqPb7qBdbAYRTjeNHN6/ynLcoby7rw+r/9gbj8NBUUwwQdGhXN6+ObcM6sHEAXW/CMkYY0zDERYWxvHjx4mJiamQZ9ScO6rK8ePHCQsLq9F5tpiqEiLyId5V9ktV9WnfsfacDlSnUbOdqRCRHwATVfU2EQkHdgIjVPWgiGwAfg6sxxuovqqqC0Tkp3jTUd0jIrcBN6tqwMkyF8tiKre6efXrmWw48VWFslN7Izj+n5b0nLSb5t0ySo8LyqDwb2gTnAVAlANC/fw7tD67Nb/++yTEc2ZS/FG9O/HitOsJslXsxhhzUSouLubQoUMVEt2bcy8sLIw2bdoQHBx8xnFbTFVDvt2grsa7i9Vc4Oly5SHAs0Aj37aqvwcWA/8GOgKn8Ka/KpuCCkCBxiIShHfktAjIEZGWQJSqrvO1/zZwE7AAuLHM9T8GXhMR0UvgL4xV6ev8BqmqEN4lj0jPQZp3yzgjiX774OO0Cc5CFRr5glR/SfYHRh9m/MQtLPh04BltL922j3kbd3HTwO4YY4y5+AQHB9OhQ/ldy01DZYGqfzcBC1V1r4icEJG+qlq6x5mqFonIk5QZURWRGcBXqnqTiIzE+7g+sVy7H+MNPI/iza/6kKqeEJF+wKEy9Q4BJVtetAa+913XJSLZQAyQwUXid7teIb3weIXjxwsz/dYXgeubbqP5sBxEzozXY50nS+uEyen65c8H+HnXNYx6sPzfElDo+TcTuo4jKMhJt34d+N1b02t4R8YYY4ypCxao+nc78Cff6w987yvfjNdrCDAJQFWXiUiMiESranaZOv0BN9AKaAqsFpElgL9JMiURWKCyUiIyHZgO0K5duyq62rCkFx7nWEFajc6JdBYQ4nBXOO4s89FU9fDeCX7bAHC7FbfbRdph/8GyMcYYY849C1TL8W2hOhLoId7hOiegIvJoVaf6OVY+oPwB3pHaYiBNRL4A+gGrgTZl6rUBSjYYPgS0BQ75pgxEAycqXEh1JjATvHNUq+hrgxIXGuP3+PHCTIq12G9ZrjuMcEdRhRFVN1IarHrwfvMq4waKPBVrFHqCcDqFoCAn8a2bVucWjDHGGHMOWKBa0WS8q/H/p+SAiKzEO2L6fZl6uUBkmfergDuA53xbqGaoak65tr8DRorI/+F99D8Q+JOqHhWRXBEZCHwJ/BDvlq/gnSN7F7DO17dlF9v81McTHvJ7fHnaGmbuf7vCcVX4T2ZvnLuD6dTv0BlzUDsEZ3BV+EFUoUAhuJI5qiLw5z1DKsxRBXjmB2OYt8fmqBpjjDH1zZY2V3Q78Em5Y7PxjoaWtRzoJiJbRWQq3gVP/UQkGXgBb3BZ3utABJACbATeKLPg6l68qav2Ad/gXUgF8C8gRkT2Ab8AHqv9rV1YhscNpn+zPhWOi3hX/R9Y0J7UnbFnBKEHi2M4VNwEEW+gWqj+56iuz27Dfz7rW6HtUb07cUP/6m2tZ4wxxphzy9JTXYQulvRU4E1RtTp9PSvS15BReIKYkGbEnOjAziQXaRl5NI9rzIBxLlzNd3Is/yjZBcHsPdKMVsVpjG67g8vi0s/Io5rtDuPdfX1Y88deeMSXR7VJKJ3aN+eWwT25oX+C5VE1xhhjzqNA6aksUL0IXUyBqjHGGGMuboECVRs6MsYYY4wxDZIFqsYYY4wxpkGyQNUYY4wxxjRIlp7KR0Ra4E3yfxVQCBwEHlTVvfXYLWOMuei51c3SI6tIOfo63aL2EOXMJzMniozUcdw26klCg0PPeR9cbg+LlqYwP2k7aRk5xMdGMX5MT8aO6oHTWXFMx61ulqRuJOnYetILM4kLbcqYFgO5tnl/nHJuxoCKCoqY8eRs1izbRUGxm7yeoRQPjIKYUFpFRDG1a08md+phC0LNRcUWUwEiIsBa4C1V/ZvvWCIQqaqr67NvtWGLqYwxFwq3uvnTnr/S3vEGCY2OVShP3ncFNw7+D41Cw85ZH1xuD8+8MJdVayuOSwwb3IWnHptIUJlg1a1ufr/rTb7IqLgF89WxvfhVwjScEmi7kZorKijiR6Nf5HhOISpweFwYuZ2CK9Qb274Lr18zkSALVs0FxBZTVe0aoLgkSAVQ1a3AGhH5g4ikiMh2X75URGSEiKwUkQ9FZK+IvCAid4jIBl+9y3313hSRv4nIal+9Cb7j7X3Htvi+BvuOtxSRVb7crCkiMlREnL52SvrgPzu+McZcgFalr6O46D8kNDpG+XETVejVaTcfLn/+nPZh0dIUv0EqwKq1e0latuOMY0tSN/oNUgG+yEhmaerGOu/jjCdnczynEFTJTgjyBql+BpoWHtzLnH07/LRgzIXJHv179QA2+zl+C5AI9AZigY0isspX1htIwLud6X7gn6raX0R+DtwPPOir1x4YDlwOLBeRTkAaMFpVC0SkM/A+3q1UfwAsUtXfiogT7+5ViUBrVe0BICJN6uyujTGmDsxePYSmkVm1OjeocTHjok8B/jfnAOjd5W2Wbf209h0EMnObMGnoGr9l85O2Bzx3flIy40f3LH2fdGx9wPqLjq1nTIuKu96VmDLgGU4V+N8eujJuxfuBiJDVLcR7sPwH5vPUrM956+NZVbYZHhbMR18+VaN+GHO+WaAa2BDgfVV1A6m+rVSvAnKAjap6FEBEvgGSfOdsxztCW+JDVfUAX4vIfuAK4ADwmm96gRvo4qu7Efi3iAQDn6rqVt85HUVkBvCfMtc5g4hMB6YDtGvXrk5u3hhjqqNpZBYtYjLPWfshwe5z2n5aRvndrs+Umn5meXph4L5UVX6qoBg3/oPMSpWpXhwZ+NyiSEe12q9psGxMfbBA1WsHMNnP8UA/6YVlXnvKvPdw5uda/tmMAg8BqXhHZR1AAYCqrhKRYcD1wDsi8gdVfVtEegPXAT8DbgX+u3xnVHUmMBO8c1QD9NsYY+pUZm6TWp8b1LiY6JBTBDs8ldYpKnZyIieq1teAwH2Mj40iLT230vLmcWdeOy60KemFWZXWjwttGrAv4WHBtR9RBYJzFVdk5XVDcj04K/zq8d8PYxo6C1S9lgG/E5GfqOo/AETkKiATmCoibwHNgGHAI3hHRatriu/8DkBHYA8QDRxSVY+I3AU4fde8DDisqv8QkcZAXxGZDxSp6mzfyO2bdXC/xhhTZyp7pF4dy9PWsODYb5nYNBnVM59ml7zftveH3DX23M1THT+mJym7Dgco73XG+zEtBrIz50Cl9a8L8NgfqNXj9j8++j6LF+0EVZrsLCK/VSMqfGA+z0y9gVuf6OmnFWMuPLaYClBv6oObgdEi8o2I7ACeBt4DkoFteIPZR1W14rLUwPYAK4EFwD2qWgD8BbhLRNbjfex/0ld3BLBVRL4CJgF/BloDK0RkK94g9Ve1u0tjjGl4hscNJjjkenblt/A7RzV53xXcNuqJc9qHsaN6MGxwF79lwwZ34bqR3c84dm3z/lwd28tv/atjezGqef867+P9z08hJioURIje5SJyX7HfIHVs+y5M6tTdTwvGXJgsPdU5JCJvAvNU9ePzeV1LT2WMuZC41c2yo6vZfuR1EqJ2E+3M50RONMdTx3HbqCfOWx7VpGU7mJ+UTGp6Ds3johg/phfXjexeaR7VpakbWVQmj+p1LQYy6hznUX3tqTmsXrqLgmIXJ3uEUTQoCmJCaB0ZxdQuvZjUqbvlUTUXnEDpqSxQPYcsUDXGGGOMCSxQoGpzVM8hVZ1W330wxhhjjLlQ2fMBY4wxxhjTINmIqjHV5FY327KWs/n4QkIKNtE14jvCHUV4EHLcIZw41ZSmQS7iw05yvLgRyzM6sXvL1Uy6/Br2L9nN6hW7Se0YTFZCKMWNHQQVQORhpXNxFHdMGci40T39zoUzxhhjLlWXdKAqIr/GuxuUG2/+0/9R1S/L1XkT785S2b46P1PVdeWOC/ALVV3qO2cF0BLI9zWzT1Uni0hX4O9AEyAUWK2q00UkHPgH0MvXVhYwVlXzRKQN8DrQDe8I+DzgEVUtquvPw1TOrW4+/v4P7M5Zy6Dwb2gTnVWmVOkYUkBC6NHSI7HBp+ja7jgbmx3ilbWpFOxowokRjTnZ/vSPnDscCpsJp47lcvi1RazftJ+nf3XjGXuKG2OMMZeyS/Y3oogMAiYAfVW1F3At8H0l1R9R1UTgMbyBZvnjDwJ/K3fOHaqa6Psq2UzgVeAV37EEYIbv+M+BVFXt6dsq9W6gWEQEmIN3l6rOeFNZRQC/re19m9rZlrWcXTnraB98nDbBWWdssR0mECoVt91WhasiDnNN7z24RhV7g1Q/lU61EE62gtXrvq6wp7gxxhhzKbtkA1W8I54ZqloIoKoZqnqkinNWAZ38HF+HN99pda55qOSNqm4vc/xwmeN7fP0aCRSo6hu+4268u1r9t28U1pwnX2UuBqBDSDrgTV8Y7YCmDojwpTKsbJ/yu+K28NwNcwNWOtHDweHhDh5el8Qvf/PhObkHY4wx5kJzKQeqSUBbEdkrIn8RkeHVOOcGYLuf42OBT8sde1dEtvq+/uA79gqwTEQWiMhDItLEd/zfwP+KyDoReV5EOvuOdwc2l21UVXOA7ygXMIvIdBHZJCKb0tPTq3ErpiayizMAaOQ4ve2hAwgSvzm3zxDi8BAfkhewjjoFV2OhKEw5lpp9tt01xhhjLgqXbKCqqnnAlcB0IB2YJSLTKqn+B9/OUNPxPpYve3w/8H/A78qdU/bR/yO+a74BJAAf4d2Far2IhKrqVrzbq/4B71atG0UkAe98VX+JbiscV9WZqtpPVfvFxcVV4xMwNREdHAtAvuf03tgewKUVn+aXV+RxkFYUEbCOuJWgk0pIgdCiefTZdtcYY4y5KFzSi6l8j9JX4N2idDtwF95tSst7pJKk/Y/gnUP6APAW3sC3qmsewTuC+m8RSQF6AJt9gfMcYI6IeIDxeLdunVT2fBGJAtoC31TjFk0d6dN0NN+f2s2Bojhig06iCtkeb1mYQKRU3Ha75P1b6X35fFlfCKPSSs1SPEQchv99cBzjR9se3cYYYwxcwiOqItK1zCN2gETg25q2o6oe4M+AQ0Suq+KaY0Uk2Pe6BRADHBaRq0Wkqe94CN4V/t8CS4FwEfmhr8wJ/BF4U1VP1bSvpvYSm1xDQtQgDhbHcKi4yRmxZoFCofqffroxrzXLtnYlaEkwjQ+6/FYKP6Y0PgxDB3WusKe4McYYcym7lEdUI4AZvnmiLmAf3kf7NaaqKiLPA48Ci3yH3xWRkvRUGap6LTAG+LOIFPiOP6Kqx0RkDPBX3yp/B/AfYLav3ZuBv4jIE76y+cDjtemnqT2HOJnc9hGSs5az+fgijuRs5Irw7wh3FuHBwf6iYI6fakbToGKah50kozic5RmXs2fz1fys8zXs77mHVct3k9oxiKwrQimO8OZRjTqkdHJFcccDAxl3reVRNcYYY8oSrWqCnbng9OvXTzdt2lTf3TDGGGOMqZKIbFbVfv7KbPjGGGOMMcY0SBaoGmOMMcaYBskCVWOMMcYY0yBdyoupjKmRooIiZjw5mzXLdlFY5CY0xMmQkQnc//wUQkK8P0pudbMydS2ffr2Y44Un8GQ5iTrQihuvGM114xNtsZQxxhhTA/Zbs5pEJK/M6/Ei8rWItKtFO/eJyD4RURGJLXNcRORVX1myiPQtUzZWRPb4yh47+7sxNVVUUMSPRr/I4kU7yS9WPOIgv1hZvGgnPxr1AkUFRbjVzZ/3zOQfB98hPfgYnogiaJNPztBv+OeRt3j+iY9wuzz1fSvGGGPMBcMC1RoSkVHADGCsqn5Xiya+AK6lYs7WcUBn39d04K++6zmB133l3YDbRaRb7XpvamvGk7M5nlNYcRsqVY7nFPLaU3NYlb6OjVlf+atCaO98Np3cwpKFyeev08YYY8wFzgLVGhCRocA/gOtV9RsRae/bXaqk/GEReVpEEkRkQ5nj7UUkGUBVv1LVg36avxF4W73WA01EpCXQH9inqvtVtQj4wFfXnEdrlu3yvvCX1R9YvXQXK9K+CFSF0AEnWfj51nPYS2OMMebiYoFq9YUCnwE3qeruQBVVdRcQIiIdfYemAh9W0X5r4Psy7w/5jlV2/AwiMl1ENonIpvT09CouZWqqsMhdRbmL40UnAtZxNHWTlppdl90yxhhjLmoWqFZfMbAWuLua9T8EbvW9ngrMqqK++DmmAY6feUB1pqr2U9V+cXFx1eyiqa7QEGcV5UHEhDQLWMeT6SS+eXRddssYY4y5qFmgWn0evIHnVSJSsoWpizM/w7Ayr2cBt4pIF7y7rH5dRfuHgLZl3rcBjgQ4bs6jISMTvC/8TUAFho5KYET81YGqUPhlY8bekHgOe2mMMcZcXCxQrQFVPQVMAO4QkbuBVCBeRGJEJNRXVlL3G8ANPEHVo6kAc4Ef+lb/DwSyVfUosBHoLCIdRCQEuM1X15xH9z8/hZioUL8TUGOiQrnvuckMjxvMVU37+J2jWritEf3Cr+Tacb3OX6eNMcaYC5wFqjWkqieAscBvgPHAs8CXwDyg/NzVWcB/UWZ+qog8ICKH8I6MJovIP31F84H9wD68C7Z+6rueC7gPWATsAj5U1R3n5OZMpUJCgnhj8aOMGdudRsEOHOqhUbCDMWO788bSxwgJCcIhDn7eZTo/af9D4otb4MgLge/DiVp9OT9pfRe/eX6y5VE1xhhjakC0/HNKc8Hr16+fbtq0qb67YYwxxhhTJRHZrKr9/JXZ8I4xxhhjjGmQLFA1xhhjjDENkgWqxhhjjDGmQQqq7w5cCETEDWzH+3kdAO5U1awanJ+nqhEi0gp4VVUn+6nTGXgFSACygBzgKVVddfZ3cOFxuT0sXLmDectSSMvIJT42krFDE9i3ZCdfLN9NYZGb0BAnQ0Ym8NOnJ7Fy6U4Wfv4V6Wk5xMVHMfaGPowe3wuPuliTPAOXZw6NGp0gMyeSdTv6cOz4cEb2bUtG1G/pGvs9IQ43RR4nezLacmfCe8REBc6JaowxxphzzxZTVUNJoOl7/RawV1V/W5vzKykPA5KBh1V1ru9YD6Cfqr5Z0/5e6IupXG4PT74yj5VfVkw9G5RbRNjRU6W7ICgQ3DiEIj//G189ohP9b/w/Lmu9tULZxt2XE90+m6bB+RXKMovDGRibRIum8Wd3I8YYY4ypki2mqlvr8G1hKiKXi8hCEdksIqtF5Arf8Q4isk5ENorIcyUnikh7EUnx0+YdwLqSIBVAVVNKglQRaSYin4pIsoisF5GLOhnnwpU7/AapqOKKDMEVFXL6mFP8BqkABY3mc1nrrX4T8F91xTe0CMnxW9Y0+BQf7L3r7G7CGGOMMWfNAtUaEBEnMIrTCfdnAver6pXAw8BffMf/DPxVVa8CjlWj6e7AlgDlzwBfqWov4HHg7Vp0/4Ixb5m/WJ7SZPvF0acDVQ2qfGvTQSN2lT2tfDM0ElelZV1jv6t+h40xxhhzTligWj2NRGQrcBxoBiwWkQhgMPCRr+zvQEtf/auB932v36npxUTkExFJEZE5vkNDStpR1WVAjIhElztnuohsEpFN6enpNb1kg5KWkRuw3BNU5n/b8pFmGU2b5AVsx0Hl015CHO6A5xpjjDHm3LNAtXryVTURuAwIAX6G97PLUtXEMl8JZc6pyeTfHUDf0hNVbwam4Q2KAfxFY2e0r6ozVbWfqvaLi4urwaUbnvjYyIDlDpfn9JsAc6wzsyqdFgyAx+/H6lXkqXyk1hhjjDHnhwWqNaCq2cADeB/z5wMHRGQKgHj19lX9ArjN9/qOajT9HnC1iEwscyy8zOtVJe2IyAggQ1VzankbDd6EkT38F/iC0uDsotJD4qp85HPdioSyp5VvhnwNqrRsT0a76nfYGGOMMeeEBao1pKpfAdvwBqJ3AHeLyDa8o6I3+qr9HPiZiGwEov02dGab+cAE4B4R2S8i64DfAM/7qjwN9BORZOAF4KJe6TNueHeGD+hcsUCEoNwignJOB6q4lZBKBkbD8q/n28OJfuehbth9OceKovyWZRaHc2fCu2d3E8YYY4w5a5ae6iJ0oaenAm+KqkWrdjJv6XZSM3JpHhvJ2GEJ7FuyizXLdlNY5CI0JIihoxK496lbWLVsJws/30paajbxzaMZe0Mi147z5lH9InkGxb48qidyoliXkkhapjePanrk7+ga+12ZPKrtuDPhXcujaowxxpwngdJTWaB6EboYAlVjjDHGXBosj6oxxhhjjLngWKBqjDHGGGMaJAtUjTHGGGNMgxRU3x24WIhIW7xppK5U1RMi0hTvblMjVPXbOmi/PTBYVd8727ZMzbk8HmbvS2HWnu0cPZlDy8ZRTOncg8aHhfkrtlMcu4umXb8jODyfovQgstY0IyFkMA88NxVxeFiTPANXyYKu7EhWfdWTdVu706pRFD+8/irGX9sTp9OB2+Vh8YJkFn7+FelpOcTFRzH2hj6MHt8Lp9P+rjTGGHNpscVUdUhEHgU6qep0Efk7cFBVf19HbY8AHlbVCVXVtcVUdcvl8fCz5XNZeHBvhbLwVGVE5z00Tzheoez4hihOvNOJO363gfZttlYo37irM6/NvgE5BaO7duSpR27ghac/Yc2K3RXqDhlxBb9+bhLOIAtWjTHGXFxsMdX58wowUEQexLvt6R/BG8CKyHYR2SYiL/iOXS4iC0Vks4isFpErfMffFJFXRWStL6fqZF/bLwBDRWSriDx0/m/t0jV7X4rfIBWF1j3SaJ5w3O/GATH9c+g5bTPt22z1W35Vwtdc3XMH7kYOlm/bx59eXeQ3SAVYs2I3SxYm19EdGWOMMRcGe/Rfh1S1WEQeARYCY1S1SETGATcBA1T1lIiUJOicCdyjql+LyADgL8BIX1lLvIHuFcBc4GPgMao5omrq1qw92/0eH5Owg+aR2QB+Nw4AGDR0T8Dy4X1SWJ3ck+JwB/9ZnoJEB1faj9+/voiX/7mU2LgoAFo0j+aPz99aw7sxxhhjLhwWqNa9ccBRoAewGLgWeENVTwH45q9GAIOBj+R0BBNapo1PVdUD7BSR5tW5qIhMB6YDtGtn23/WpaMn/e9WGxFSQJAj8NSZcGdRwPKYaG/b6hQQ8f43gIJiN4eOZAasY4wxxlwsLFCtQyKSCIwGBgJrROQDQIDy0YwDyFLVxEqaKizbbHWuraoz8Y7S0q9fP5t4XIdaNo7iyMncCsfzisJoHFoYMFg95Q6hsaPyYPV4tnd0VNwKqognwLdOhNDQoDNGVI0xxpiLmQWqdUS8Q6N/BR5U1e9E5A/AS8A7wJMi8l7Jo3/fqOoBEZmiqh/5zu2lqtsCXCIXiDz3d2LKm9q1J5vTDlc4nrSrO53jUxnScR+qZz7eL3m/bnVXJo7cXGn5yq96ABB8ysP11/RgyZwtlfbjl7++gesmJNbVbRljjDENni2mqjs/Ab5T1cW+93/BO8c0H+88000ishV42Fd+B3C3iGwDdgA3VtF+MuDyLciyxVTn0eROPRjbvkvFAoHD2+NJ3Rnjdw7q8Q1RbP/3lRw8nOi3fOOuzqzZ3h1nvoeRvTvx4M+vY8iIK/z2YciIK7h2XK86uiNjjDHmwmDpqS5Clp6q7rk8Hubs28GsvckcycuhVUQUUzr1oPERB/OXJ1MYu4tmXb4juLE3j2rm6hi6hw3m/mdvRRwevkieQbEvj+pxXx7V9Vu70zo8ih9e359xo3qU5lFdsjCZhZ9vJS01m/jm0Yy9IZFrx1keVWOMMRenQOmpLFC9CFmgaowxxpgLheVRNcYYY4wxFxwLVI0xxhhjTINkq/6NMcZUKb+ogNnbn6FN+GJiQ3PJKIzk0KnRTOn9NKFBoVU30IC53R6SkrazYP420tNziYuLZNz43owZ0xOn08GxzDQ+2PtDusZ+T4jDTZHHyZ6MttyZ8B4xUc1K2ykqKGLGk7NZs2wXhUVuQkOcDBmZwP3PTyEkJAiXx8PsfSnM2rOdoydzaNE4km7Fzchce4L0jFziY6MYP6YnY31z1o0xF9AcVRHJU9WI+u5HWSLSH28KquZ4c6WuAR4oSe5fyzbbA4NV9b3atmFzVI0xdSm/qIDFu8YxKK7iVsLr0rswOmEBjULC6qFnZ8/t9vDcs5+yevWeCmVDh3Zl+gOD2XBiLE2DK/6znlkczsDYJFo0jaeooIgfjX6R4zmFFerFRIXyj0UP89C6hX63Yw4/DHEbQHy/jocN7sJTj00kyIJVc4mwOarngG/HqI+A/1XVrkAC3q1TI8vVq+modXvgB3XRR2OMqQuztz/DoLi9lB/XUIVBcXuZvf3Z+ulYHUhK2u43SAVYvXoPs76+i6bBp/zee9PgU3yw9y4AZjw52xuk+ql4PKeQ+1/5P79BKgqnWkNemQ0FV63dS9KyHWdzW8ZcNC64EVURGQE8DWTg3aZ0M/BfqqoichB4C7gBCAamqOpuEWkG/BvoCJzCu9VoCrAfSFTVLN819gFXA/2B3wAhwHHgDlVNLdefZwFU9Uk/fX0aaIU36MwA2gL3q+pWX/kXwL1AU+DPvtMUGIZ329UE4IDvXj7Bu2lAY1+9+1R1baDPykZUjTF1acWufnSPPlppeUp2K65J2Hgee3Tafy34kEN52bU+Py0th6IiF1rJHoCv3fA24c7iSs8/5Q7mwQU/wu1yV9iCsCx3OAG3SBY3OMsM2opwXh//BwU5iIupuz1l2kRE83/jbq2z9szFLdCI6oU6R7UP0B04AnyBN7hc4yvLUNW+IvJTvMn1fww8A3ylqjeJyEjgbVVNFJHPgJuBN0RkAHBQVVNFZA0w0Bf8/hh4FPhluT70wBtIVuZKYIiq5ovIXcA04EER6QKEqmqyiHwO/ExVvxCRCKAAeAx4WFUnAIhIODBaVQtEpDPwPlDhmyki0/EG4LRr1658sTHG1FpsaMUthMuKC805Tz2p6FBeNgdyMmvfQBgQVnkAGeJwBzw9xOGmoJGHau52XSl1gqtcnFiM56zarBkPeWfzORpzjlyogeoGVT0E4NvtqT2nA9U5vv9uBm7xvR4CTAJQ1WUiEiMi0cAs4EngDeA233uANsAsEWmJd1T1QC36OFdV832vPwKeEJFHgP8G3vQd/wJ4WUTeBeao6iEpv4WRd2T4NRFJBNyAny2SQFVnAjPBO6Jai/4aY4xfGYWRNA/Lq7Q8vTDqPPbmTG0ios/q/KpGVIs8ToKclQeMRR4nYfkOG1Et52y/L8aUuFAD1bKz1d2ceR+Ffo77+9dBgXVAJxGJA24CnveVzQBeVtW5ZaYalLcD76jpZ5X08WTphVRPichivNuk3opvRFRVXxCR/wDjgfUicq2fdh4CUoHeeOcUF1RyPWOMOScOnRpN9+i3UeWM7YBL3h8+Nbre+na2j5cXLNjGS3+YX2n57oFt6NviQKX3viejHXvue5g/Pvo+ixftpLKKrW+9jCUtTlS8gAICzbZC5LenD//vg+MYP7rnWd2bMReDS2Ux1SrgDgBf4JmhqjnqnaD7CfAysEtVj/vqRwOHfa/vqqTN14C7fFMG8LX9XyLSopL6/wReBTaq6glf/ctVdbuq/j9gE3AFkMuZC7KigaOq6gHuBJzVvmtjjKkDU3o/zbr0LpR/4CPiXfU/pfdT9dOxOjBmTE+GDu3qt2zo0K7c0fVdMovD/d57ZnE4dya8C8D9z08hJioUfxVjokJ57Zc/ZGx7Pw/ExLvqP6JMkDpscBeuG9n9bG7LmIvGhTqiWlNP452Hmox3MVXZ4HMWsBHvHNKy9T8SkcPAeqBD+QZ9c1lvA14SkXjAgzcgnlO+rq/+ZhHJwTvNoMSDInIN3tHfncACXzsuEdmGd4rAX4DZIjIFWE6ZkVpjjDkfQoNCGZ2wgNnbn6V1+GLiQnNIL4zi8KnRTOn91AWdR9XpdPDEkzexOCmFBQu2kZaWQ3x8FOPG9Wb0GG8+04Ek8cHeu+ga+12ZPKrtuDPh3dI8qiEhQbyx+FFee2oOq5fuorDIRWhIEENHJXDfc5MJCQni9WsmMmffDmbtTeZIXg4tG0fRzdWMzN3HSYvLpXlcFOPH9OK6kd0tj6oxPhfMqv8LnYi0AlYAV/hGR88ZW/VvjDHGmAuF5VGtZyLyQ+BL4NfnOkg1xhhjjLlYXCqP/uuVqr4NvF3f/TDGGGOMuZDYiKoxxhhjjGmQbES1jojICuD3qrqozLEHgS6q+tMatDMCKKpq9yljigqKmPHkbNYs20VhkZvQECdDRiZw28PD+ejAf9M19vsyCz/acmfCe6ULP8pzuT0sWprC/KTtpGXkEB8bxfgxPRk7qkeNFnW41c2S1I0kHVtPemEmcaFNGdNiINc2749TGs7fxfmFBXy4/HmaRSfRJDKHrNwoTmSP4bZRTxAafP4WBrk8Hubs3sGsXSkczculZUQkUxN6MOmK7jgdDefzqg9ul4fFC5JZ+PlXpKflEBcfxdgb+jB6fC9baGTMJcQWU9UREfkfvLtZ/ajMsfXAI6q6ugbtPA3kqepLte2LLaa6+BUVFPGj0S969xYvQ8OLuffthTQNPlXhnMzicAbGJtGiafwZx11uD8+8MJdVayvuQz5scBeeemwiQdUIDNzq5ve73uSLjOQKZVfH9uJXCdNwSv1nV8svLOCztRPo1WlXhbLkfQncOHgejULDznk/XB4P9y2ax8L9X1coG9uxM69dN4GgSzRYdbs8/PaJ2axZsbtC2ZARV/Dr5ybhDLo0PxtjLka2mOr8+BiYICKhACLSHmgFhIvIOhHZIiIf+bZKRUQOisgzvuPbReQK3zn3AA+JyFYRGSoil4nIUhFJ9v3X9kc1zHhytjdILfeH5piXttA0+FT5w6hC0+BTfLC3YlrgRUtT/AapAKvW7iVp2Y5q9WlJ6ka/QSrAFxnJLE2tn73gy/tw+fP06rTL72fUq9MuPlz+vP8T69ic3Tv8BqkAC/d/zZw9O89LPxqixQuS/QapAGtW7GbJQv//nxljLj726L+OqOpxEdkAjMW7W9VtwFLg18C1qnpSRP4X+AXwrO+0DFXtKyI/BR5W1R+LyN8oM6IqIp8Db6vqWyLy33g3DbjpvN6caXDWLPONBpZLLt6txWF/h0vfd439rkJb85O2B7zW/KTkau2Qk3RsfcDyRcfWM6bFwCrbOdeaRScBlX9GTaMXc3qTuorunPsxh3LOfm/7I3mB23hi5RL+unnDWV8HoE1UFO9MnFwnbZ0PCz//qoryrVw3IfH8dMYYU68sUK1b7+MNUEsC1TnADcAX4v0tGIJ329YSJZsDbAZuqaTNQWXK3gFe9FdJRKYD0wHatbNB14tdYZEb/Mz5DHG4A57nrzwtI3DAlJpevaAsvTDzrMrPlyaRge+naWR2wPJDOTkcyD7391Lodp+X6zRE6WmBv0dpqYG/R8aYi4cFqnXrU+BlEekLNAK+Ahar6u2V1C+ZYOim+t8Lv5OKVXUmMBO8c1Sr22FzYQoNcZJfXPHbXORxEuSsPFVvkafiHNH42CjS0nMrPad5XFS1+hQX2pT0wqyA5Q1BVm4UMdGV329mbnTA89tEVe/zqMqRvBwK3ZX/YRHqdNIqom6uVVd9Pl/i4qNIT608WI1vHvh7ZIy5eFigWodUNc+3+v/feEdX1wOvi0gnVd0nIuFAG1X1PyHQKxco+1tlLd7R2XeAO4A156Tz5oIyZGQCixft9E6sLPMMe+ex1vRrfbD84dL3ezLaMe7yM9saP6YnKbsOV3qt8WN6VatPY1oMZGfOgUrLr2sAj/0BTmSP4fI2b1T6GWVmjw54fl09Qv9w53YeXZ5Uaflzw6/l1oQedXKtC83YG/qwc/uhAOWJ568zxph6ZYup6t77QG/gA1VNB6YB74tIMt7A9Yoqzv8cuLlkMRXwAPAj3/l3Aj8/Zz03F4z7n59CTFRohYmWSQ/2I7M43O/8y8zicO5MeLdCW2NH9WDY4C5+rzNscBeuG9m9Wn26tnl/ro71H9ReHduLUc37V6udc+22UU+QvC/B72eUvC+B20Y9cV76MemK7ozt2Nlv2diOnZnUtdt56UdDNHp8L4aM8P9P5ZARV3DtuOr98WSMufBZeqqLkKWnujQUFRTx2lNzWL10F4VFLkJDghg6KoGpvxzGRwfupmvsd2XyqLbjzoR3A+ZRTVq2g/lJyaSm59A8LorxY3px3cjuNc6jujR1I4vK5FG9rsVARjXQPKpNoxfTNDKbzNxoMrNH108e1T07+XDXdo7k5tIqMpJbE3oyqWs3y6Pq8rBkYTILP99KWmo28c2jGXtDIteOszyqxlxsAqWnskD1ImSBqjHGGGMuFJZH1RhjjDHGXHAsUDXGGGOMMQ2SBarGGGOMMaZBsvRUdURE3EDZLX4+UNUX/NSbBiSp6hHf+38CL6vqpbtfoqlzbnWzJHUjSWUWNY1pMZBrm/dHPbBw5Q7mLUshLSOX+NhIJozswbjhZy6cyi8qYPb2Z2gTvpjY0FwyCiM5dGo0U3o/TWjQmQuOXG4Pi5amMD9pO2kZOcTHRjF+TE/GjuqBAp+vS+GTb5aQH3uI4MbFxIQ24+aO1zIi/moc4qDYVcSa5Bm4PXMIb3SCU/nNcDpuYWjvBxB1snhBMgs//4r0tBzi4qMYe0MfRo/3LqpxeTzM2b2DD3ZsZ++RNPR4IVG7Cmh+0M3QaxK4//kphITYP3XGGHMhssVUdURE8lQ1ooo6Trzbqj6squdstZMtprq0udXN73e9yRcZFfdDHxTTi/wFMaz68psKZcMHdObZhyYQ5HSQX1TA4l3jGBRXMeXvuvQujE5YQKOQMMAbpD7zwlxWra1Yd8igzuQ3E/Y2W01k+4pJ9vs17cPPOk5j+ebJXNZ6a4Xybw8nsuGz/+KLFfsqtj3iCv73mZv5+dL5LNz/dYXyiANFtF5yitjIUN5Y/CghYSEV6hhjjKl/tpiqHonIQRF5UkTWALcD/YB3fXlSG4nIChHp56t7t4js9R37h4i85jt+g4h8KSJficgSEWlej7dkGrglqRv9BqkA644nsy5nm9+ylV9+zaJV3oH92dufYVDcXsr/HasKg+L2Mnv7s6XHFi1N8RukAizfto+vTn5FZPtcv21tyvyKuSm/4bLWW/2WX9Z6K/mN5vtte82K3fx2TpI3SC3/97YqeR1CyO4czPGcQl57ao7fNowxxjRsNqJaR/w8+v+9qs4SkYPAX1T1RV+9FZQZUS15DxzBuwtVX7y7Uy0DtqnqfSLSFMhSVRWRHwMJqvrLyvpiI6rnzqKUwcSFZdV3NwJyOj04pPKfa48Kbrf/v1GDnW5ElKZB+YQ4Am3F6iDT1aha/YkKysfpf+dfgIB9LeFWqbKOPx4cpBcEfNBRqaP5kTz6wS10mFdxJDgoyEn3fh343d+n1aptY4wxpwUaUbWJW3UnX1UTKymbVY3z+wMrVfUEgIh8BJRsF9QGmCUiLYEQoMI+lSIyHZgO0K5du5r13FRbXFgWbcOz67sb9S7E4aF5yMnzdr2gagSz/rlpdxbfr+IIB24qBslul4fUI1m1btcYY0z1WKB6flTnN3qgIaMZeBdczRWREcDT5Suo6kxgJnhHVGveRVMd6QVN6rsLVbIR1dPOdkQ1OM/jt+9BQU6at2pSq3aNMcZUnwWq518uEOnn+AbgFd9j/lxgEqenEkQDh32v7zrnPTSVuq7H2vruQpUWHVvPn/a+X2l5/pJmFO/yH7w9/tPruP6aHvzf5l9xXcu3UQUpEyOWvF+eeif/deXvAPhPUjIv/nmh3/aKw4XQ/nm0GHq00rZuDo2kR+wHlZa//cZItizoUrFxYODPr+Tt47u8c1TLxrK+k1usOEmTvcWMGdudX/y/2yr9TCozoSfw2xqfZowxpo7YYqq608i3QKrkq0JqKp83gb+VLKYqOaiqh4HfAV8CS4CdQMkzy6eBj0RkNZBxrm7AXByubd6fq2N7+S0bHNOLQVGJfsuGD+jM2GHdAJjS+2nWpXc5I3AEb+C4Lr0LU3o/VXps7KgeDBvsP5Ac2bsTfRv3JfdgpN+2rmrah5t6/o5vDyf6Lf/2cCKN8q/32/aQEVfwm0ljGNuxc8XnESJEHCgi+utiYqJCue+5yX7bMMYY07DZYqoGREQiVDVPRIKAT4B/q+onNW3HFlMZt7pZmrqRRWXyqF7XYiCjfHlUF63aybyl20nNyKV5bCQTRvVk7LBufvKoPkvr8MXEheaQXhjF4VOjmdL7Kb95VJOW7WB+UjKp6Tk0j4ti/JheXDeyOwrMW7+DOV8vIT/u+zJ5VEczIn5waR7VL5JnUOyZQ+NGJziZ34xgxy0M8eVRXbIwmYWfbyUtNZv45tGMvSGRa8eVyaO6Zycf7Ehm72FvHtXoXQXEH/QwbGQC9z032fKoGmNMAxZoMZUFqg2IiLwEXAuEAUnAz7UW3yALVI0xxhhzobBV/xcIVX24vvtgjDHGGNNQ2BxVY4wxxhjTINmIqjHGL5fbw8KVO5i3LIW0jFziYyOZMLIH44Z3L53Lml9YwIfLn6dZdBJNInPIyo3iRPYYbhv1BKHBoVVcoaKigiJmPDmbNct2UVjkJjTEyZCRCdz//JRazTN1eTzM2b+dD7/ZxtGTubRsHMmtl/dmUseeOB32d7oxxjR0Nkc1ABGJAZb63rYA3EA60B44oqrdytR9GsjDuyr/OlW9vUxZLLALb+L+v+DdRlWAvcA03wIqAf4MjAdO+Y5v8Z0/1lfmBP6pqpVlFABsjqo5ey63hydfmcfKL7+uUDZ8QGeefWgCxa4iPls7gV6ddlWok7wvgRsHz6NRaFi1r1lUUMSPRr/I8ZzCCmUxUaG8sfhRQsJCqn8PHg/3r/6Uhd/vqVA2tm1XZgy9iSALVo0xpt4FmqNq/0oHoKrHVTXRt+PU34BXfK8Tgcqyoc8BRotIeJljk4G5qloIPKSqvVW1F/AdcJ+vzjigs+9rOvBXABFxAq/7yrsBt4tIN4w5hxau3OE3SAVY+eXXLFq1kw+XP0+vTrso/7euKvTqtIsPlz9fo2vOeHK2N0j10+DxnEJee2pOjdqbs3+73yAVYOH3e/jkQEqN2jPGGHP+WaBax1Q1B1gF3FDm8G3A+2XK8Y2gNoLSbW9uBN5Wr/VAE9+Wqf2Bfaq6X1WLgA98dY05Z+YtCxzEzVu6nWbRSQB+858CNI1eXKNrrlm268wGyjW4emnFkdtAPvxmW+DyfYHLjTHG1D8LVM+N9/EGp4hIK6ALsLykUETeAI4BV+DdHhWgNfB9mTYO+Y5VdvwMIjJdRDaJyKb09PS6uxNzSUrLyA1YnpqRS5PInIB1mkZmBywvr7DIXUW5q0btHT0Z+B6OnAzcf2OMMfXPAtXaqWxib8nxecAQEYkCbgU+VtXS38Kq+iOgFd55q1N9h/1tZl5+Y8hKr6+qM1W1n6r2i4uLq95dGFOJ+Fh/u/ye1jw2kqzcqIB1MnOja3TN0BBnFeU1W0zVsnHge2jVOHD/jTHG1D8LVGvnONC03LFm+LY3VdV8YCFwM2Ue+5flC1xnAZN8hw4BbctUaQMcCXDcmHNmwsgegctH9eRE9hjA75RSADKzR9fomkNGJpzZQLkGh45KqFF7t17eO3B5p8Dlxhhj6p8FqrWgqnnAUREZBSAizYCxwJoy1d4HfgE0B9b76omIdCp5jXce625f/bnAD311BgLZqnoU2Ah0FpEOIhKCN/Cde67v0Vzaxg3vzvABnf2WDR/QmbHDunHbqCdI3pfgd0pp8r4Ebhv1RI2uef/zU4iJCvU7RzUmKpT7nptco/YmdezJ2LZd/ZaNbduVWzoEDsaNMcbUP0tPVU0l6adU9SXf+254V+OXjKz+QVXfLVM/CDgK/EtVH/MdcwCrgSi8j/S3Afeqao4vcH0Nb8B7CviRqm7ynTce+BPe9FT/VtXfBuqrpacydcHl9rBo1U7mLd1OakYuzWMjmTCqJ2OHdauQR7Vp9GKaRmaTmRtNZvbos8qj+tpTc1i9dBeFRS5CQ4IYOiqB+56bXOs8qp8cSOHDfds4cjKHVo2juLVTb27p0MPyqBpjTAMRKD2VBaoXIQtUjTHGGHOhsDyqxhhjjDHmgmOBqjHGGGOMaZAsUDXGGGOMMQ1SzVcnmDOIiBvYjndxlBu4T1XXBqjfHpinqrbk2FyQXG4Pn2/YyafrUziWlUeLJhHcNLAHEwd0O2OBksvtYdHSFOYnbSctI4f42CjGj+nJ2FE9ShdjgXfB05zdO5i1K4Wjebm0jIhkakIPJl3R/ZwseCoqKGLGk7NZs2wXhUVuQkOcDBmZwP3PT6nVgi1jjDHnji2mOksikqeqEb7X1wGPq+rwAPXbU4NAVUScZTcLqA5bTGXOFZfbw6Nv/oel2/ZVKBvVuxMvTrueIKcDl9vDMy/MZdXavRXqDRvchacem+it5/Fw36J5LNz/dYV6Yzt25rXrJhBUh8FqUUERPxr9IsdzCiuUxUSF8sbiRwkJC6mz6xljjKmaLaY6f6KATCjNmfoHEUkRke0iMrV8ZRFx+upsFJFkEfkf3/ERIrJcRN4DtotImIi84WvnKxG55vzeljFen2/Y6TdIBVi6bR/zNu4CYNHSFL9BKsCqtXtJWrYDgDm7d/gNUgEW7v+aOXt21kGvT5vx5GxvkOpnU4HjOYW89tScOr2eMcaYs2OB6tlrJCJbRWQ38E/gOd/xW4BEoDdwLfAHEWlZ7ty78Sb2vwq4CviJiHTwlfUHfq2q3YCfAahqT+B24C0RCTuH92SMX5+uTwlY/omvfH7S9oD15iclAzBrV+D2PtwVuJ2aWrPMG0j73aUAWL10V51ezxhjzNmxQPXs5atqoqpegTdZ/9u+5P1DgPdV1a2qqcBKvMFoWWPw7ka1FfgSiAFKtgPaoKoHfK+HAO8AqOpu4FugS9mGRGS6iGwSkU3p6el1fpPGABzLygtcnpkLQFpGTsB6qene8qN5uQHrHckNXF5ThUWBZ9EUFrnq9HrGGGPOjgWqdUhV1wGxQBzexVVVEeB+X6CbqKodVDXJV3ayXL2qrj1TVfupar+4uLga992Y6mjRJCJwedNIAOJjowLWax7nLW8ZERmwXqvIwOU1FRrirKLcFlMZY0xDYoFqHRKRK/Buc3ocWAVM9c1DjQOGARvKnbIIuFdEgn3ndxGRxn6aXgXcUVIHaAfsOTd3YUzlbhoYeA3gzb7y8WN6Bqw3fkwvAKYmBG7v1oTA7dTUkJEJ3hd+5qgCDB2VUKfXM8YYc3YsUD17JXNUtwKz+P/s3Xl4VOXZ+PHvnUkyEEnYsggIrixhR+OCRkF2LFgt4FJfXNpX+msr1rZqF19BBVurra3F2pYuWlsVbUErtATCpqCgshmWICpubFnYEiTJZGbu3x/nBCbJZLKQPffnunI553mec8592LznOc8Ct7mz9F8FsoD3gVXA/ap6sMK5fwZ2AptFZDvwR8IvGfYM4BGRbe49blfVytOWjWlg117an9FDLghbN3rIBUy+xEn0JoweyFWX9wnb7qrL+zB+1AAApvQbwITzeodtN+G83kzp278eoj5l5txpdE3whh2j2jXBy11zptbr/YwxxpweW56qFbLlqUxD8geCLHkvm1c3bOfgkULO7BzP9ZcNZPIlqZXWUV2+agf/XZ5FTl4BKUkJXDNuMONHDai8juoHO3klexv7CwvpHh/PDamDmNK3f4Oto/r07EWsXZlNic+PNzaaK0enctecqbaOqjHGNIFIy1NZotoKWaJqjDHGmJbC1lE1xhhjjDEtjiWqxhhjjDGmWbJE1RhjjDHGNEtNMnNARFKAXwOX4Ww56gMeV9VXRWQk8G9gD9AeWKKq94acmwTsB+5S1T+GlH8KbFLVKe7xVGCSqt4uIrcDTwB7gQ7utR9W1bfDxPYQcFxVfyki04CHgFTgElXdGNLuJzg7SwWAu1V1WZhrrQE6lI27EJE04JeqOtJ9zntVdZJbdx3wCBALlAIPquprbt1lwFOA1/15WVUfivRrbEw4/mCQRbt2sCB7G4f4gviOhxibspE+cTnERgXwBT18kN+T6akv0jWhCwCBQJClGZvZ/tlfGDBoI507FXLseEc27U5jxfoLKC3w0y6niI7H/Fw5KpWZc6fZpCRjjDH1otH/b+Lu2vQa8DdV/bpbdjZwbUiztao6SUTaA1tE5FVVfcutmwZswNlK9I+UlyYiA1R1R5hbv6yqd7n3uxpYJCJXq2qkPRO342yFWu4+ItIfuAkYAHQHVohIH3dZqoqSRWSiqi6t6iYiMgT4JTBWVT9xt1HNFJE9qpoF/A24QVXfFxEP0DdCzMaE5Q8GuWvZEjL27KZHr3w6dSzkzu7r6BRddLJNtCfIsJQ9rM0ZxWWB5SQlJPLII//igot/x7WTPzrZrkunQs49ay9nd+vN0wsnU9AhnuLDPpYv28nm9Y/xbOb9xLaLbYrHNMYY04o0xav/UYBPVf9QVqCqn6nqvIoNVbUI2Ar0CCm+GfghcJaI9Khwyi+Bn1YXgKquBuYDM6ppl62q4RbW/yqwQFVL3G1OPwIuqeIyTwD/V01I9wI/K9sy1f3vz4H73Ppk4IBbF1DVndVcz5hKFu3aQcaeD+nY+UsSOhYxvstOOkUXhV37vnPMCRbsvo3ly7dREruEi4Z8FLbdxakfcsXgHaCKr0ssJYmxHCoo4enZixrvwYwxxrRaTfF+bgCwuSYNRaQz0BtnZyZEpCdwpqq+KyKvADcCT4ac8grwHREJvyJ5eZuBb9Um8BA9cHp1y+ylfDIdaj1wvduLW9XG5QNwkuxQG4Hvup9/DXzgDiXIwOmNLq5D3KYNmP76v9hbUFCpfP9xp6xT5+MA9I7LBZy17ztGFRFF+Uz06m7byY3/OjemFp5sF6rs+PaJK5h8RcVN115l5da5iMKhQx145YGJ/POd2af5ZMYYY9qaJh9IJiK/A9JxelkvdouvFJEsnFfcj4Xs6HQTTjIKsAD4C+UT1QBOD+ZPgCpftZfd+nTCDlMWaUHauTi9qj+KcL2K558sU9VHROQFYBzwdZxe5ZHlGovMwO0h7tWrV+ToTau2t6CAT44dqbI+JsYZoRIrp0aqRKFES8U/gkqP+KPV3i82JkC3rlXfD5QTxaXVXscYY4ypqCkS1R3AlLIDVf2uiCTi9CCWKRuj2gdY545R3YqToKWIyC1uu+4i0ltVPww59+84iWq4caqhhgGRxqdGshfoGXJ8Fs4Er7BUdZWIzMGZPBbODiANZ8vVMhfibK9ado2Pgd+LyJ+APBHpqqqHQurn4wxnIC0tzXZxaMPOSkgIW77/eAElgQClpR5iYgP41EO0BAEIIvgrvtpHyD2eQGJcIV5PuOHXDl+ph0MF4e9Z1qMa1y6mbg9jjDGmTWuKRHUV8DMR+baq/t4tiwvXUFV3i8jPgR+5s/HPUNWTr9hF5GGcXtY5IeeUisivgR+796pEREbg9D5eXcdneB14UUSexJlM1Ruo+O6zokeBP+CsOFDRL4F/isgqVf1URM7BGWs71Y33K8B/1dlGrDdOz/HROsZuWrm/Xxt+v/pXdm7j/tXLOXqkA3FnHObDE8kM6bAPVTgWbH+ynarzWn9Lzvn0PfwYL2/+FbfeuvJkecV2zy0dw9qtA0GE+I+P0y7fx7gJA/jBL2462XbamAZ7XGOMMa1Yo0+mcpOt64ARIvKJiLyLM6u9qtfifwCuwkncXq1QtxCnl7Wiv1A5Cb9RRLaKyG73WlOqmfGPiFwvInuB4cB/RGSZ+ww7cIYg7MQZM/rdKmb8n6Sq/wXyqqjbivP8i0VkF7AYuN8tB5iOM0Z1K06P8S3V3c+Yiqb0G8CE83pz7MgZFBxrz7LDAzjqbx927OmR0jimp77AuHGDaOebzKb3Lwjb7r3s3qzLGgAixB724c330TXBy11zwifLxhhjTG2IVpzKa1q8tLQ03bhxY/UNTZvjDwZZ9MFOXs7OIl/ddVSTN9HnjIMh66j2YnrqC+XWUc3I2MK2z/5C/0Eb6dKpgKPHO7LZXUfVX+DHm1NEx2MBrhqdyl1zpto6qsYYY2pMRDaVrTlfqc4S1dbHElVjjDHGtBSRElXbQtUYY4wxxjRLlqgaY4wxxphmyQaSGWNMG+Ar9jFv1kLWrcqmxBfAG+shfVQq35nzNVbmZ7Fk33vklhwl2duJST0uZmL3i/BIw/dlBPxBMpdmkbF4C3m5BSQlJzBh8jDGXjMYj8f6Uoxp62yMagMRkeOq2iHk+HYgTVXvauh72xhVY0woX7GPO8Y+zqGCknLlGqUE71BOpPornTMieSCPDPo60VGeBosr4A/y6IMLWbdmV6W69JH9eGDOFDzRlqwa09rZGFVjjGnD5s1a6CSpFTom/BcFnSQ1TH/FG7nbWXagRrtd11nm0qywSSrAujW7WJGRFbbOGNN22Kv/JiAiSTjrw5btdXqPqr4lIv8GFqrq8yLyLeAqVb1FRO7E2aAgFvgImK6qJ5okeGNMtX761V+S83l+ubL8oAf/ae3cXHcBxVn4tsJiuL5LnJ3JqgrrF/9ZyDO/+3eDxRVsH1spplAZi7cyftLQBru/Mab5s0S14bR3F+gv0wVnRyuAp4Bfq+o6EekFLANScZLRt0TkE+CHnNpydZGq/glAROYC3wTmhd5MRGa459OrVy+MMU0n5/N89n2cU77wrBSIaaKtZKvIBbVT5KFfwU5KoAGT66BSZWwAuTnHGuzexpiWwRLVhlOkqkPLDsrGqLqHY4D+cqonIUFE4lU1R0RmAauB61X1sFs/0E1QOwEdcBLbclR1PjAfnDGq9f40xpgaS+mVWKnM6VFtmr+aJ3tUK5CjgnauOqaoo4KnAWMWcfaDrkpySscGu7cxpmWwRLVpRAHDVbUoTN0g4BDQPaTsOeA6VX3fTXhHNnSAxpi6+9m/723qEMr51f0vkblspzNGNSRhjX03iuJzA84Y1TA9mz/6yhS+MuPiBosrY/FWnvzZ4irrJ0we2mD3Nsa0DDaZqmksB07O/heRoe5/LwEmAsOAe0XkXLdJPHBARGKAWxo3VGNMSzdz7jS6Jngr9apGb4wiLjs6bJI6InkgE7pf1KBxjb1mMOkj+4WtSx/ZjzETBzfo/Y0xzZ/1qDaNu4HfiUgWzu/BmyLyPeBPwB2qul9Efgj8VURGAQ8C7wCfAdtwEldjjKmR2Nhons28n6dnL2LtymxKfH68sdFcOTqVb3/relblZ7Fk/0Zyio+Q0q4zk7qnMaER1lH1eKJ4YM4UVmRkkbF4K7k5x0hO6ciEyUMZM9HWUTXG2DqqrZKto2qMMcaYlsLWUTXGGGOMMS2OJarGGGOMMaZZskTVGGOMMcY0SzaZyrQJQQ2w81gGG/L+yXF/LqVBSI46xtmxh2gvPo4UJJBz8Ct89cr7WbLrMc6KyyTRW0juiQ4s39yfd1/oy6BeKTz229to3z424r38wSCLdu3g5eztHDheSLcO8dyYOpAp/QbgiTr13TDgD5K5NIuMxVvIyy0gKTmBCZOHMfYam0RijDHGgE2malQiEsCZtS8461zfpapvV9H2bVW9vC73sclU5QU1wNJ9D/PJ8XUACMoA736So49Xauv3xdGtfeXdad/Yfx7zHrmG9sXCq6/eQ/sz2oW9lz8Y5K5lS8jY82Glugnn9ebp8ZOIjooi4A/y6IMLw+5znj6yHw/MmYIn2pJVY4wxrZ9Npmo+ilR1qKoOAX4C/LxiAxHxANQ1STWV7Tq2nE+Or6PsO9mZ0QUkRx+n4nc0L9Ct/YlK5aowovseLpu6k6KYKH78/X9Uea9Fu3aETVIBMvZ8yKIPdgKQuTQrbJIKsG7NLlZkZNXo2YwxxpjWzHpUG5GIHFfVDu7nacAtqnqdiIwEZgMHgKGq2r+srTj7rD6OsxGAAnNV9eVI92lLPar//vw+CkpzIrY5RzbQ3uM7eewVPx6p/Oe+UxTERNh3/Igvlju/+20IKhIIAhAVULoeL+Wf78wGYMrCl9h0cH+V1+h4TLhwq5e8nAJ8Pn+V7WJjo0lKSTh5nNKtE489ZXs9GGOMaX0i9ajaGNXG1V5EtgLtgG7AqJC6S4CBqvpJhXO+BgwFhgCJwHsi8qaqHghtJCIzgBkAvXr1apDgm6OC0hyOle6N2KZ9ex9xUaXVXqu61wtnRLvXiBI0ygNAkCAnik9d+8DxwojX+DI6wL4vDlcbi8/nr1E7Y4wxpjWzRLVxFanqUAARGQ48LyID3bp3wySpAOnAS6oaAHJE5A3gYuD10EaqOh+YD06PagPF3+wkxKRU26YoUD6RrapHNQh4IlznS3+M27B8j2pcu5iTbbp1iGd/hGT1DL+HHj271KlH1RhjjGlrLFFtIqq6XkQSgSS36MsqmkZ4GW2+2uuJatvsPLqUVQefQNXZ6rxb9DFSvQdPHpcpCkKMh0rlZcd/eTMdgKE9u/LU/P8Ne68bUwdGfPX/wPXjuOGnA8lYvJUnf7a4ynYz75vI+ElDq302Y4wxpjWzyVRNRET64XTgHaqm6ZvAjSLiEZEk4Crg3YaOrzXp13Ec53ZIP5l8HvAnkOvvUC4ZBSgBDhTFVSoXcWb9b/hnf9qXBnnsqVurvNeUfgOYcF7vsHUTzuvNlL79ARh7zWDSR/YL2y59ZD/GTBxco2czxhhjWjObTNWIQpanAqen9Keq+h93MtW9qjoppK1NpqpHQQ2QfSyD9Xn/4rg/p5p1VH9Bj7hMkrwF5JzowPJN/Xnvxb4MOvtMHnvq1pqto/rBTl7J3sb+wkK6x8dzQ+ogpvTtX2kd1RUZWWQs3kpuzjGSUzoyYfJQxky0dVSNMca0HZEmU1mi2gpZomqMMcaYlsLWUTXGGGOMMS2OJarGGGOMMaZZskTVGGOMMcY0S7Y8VSOqMJkK4Drgxba+XWpAA6zIeY/lBzeQV3KEJG9nxp15GWNSLsEjdf8u5Sv2MW/WQtatyqbEF8Ab6yF9VCoz504jNrbqP/oBf5DMpVlkLN5CXm4BSckJTJg8jLHX2CQnY4wxpjHZZKpGFLqFakNqSZOpAhrg59nP8VZ+5b3tr0gczE9Sb8cjkZbhD89X7OOOsY9zqKCkUl3XBC/PZt5PbLvKs/cD/iCPPriQdWt2VapLH9mPB+ZMwRNtyaoxxhhTX2wyVTMmIsfd/0aJyDMiskNElojIf0Vkqls3WkS2iMg2EfmriHibNur6syLnvbBJKsBb+VmszHmvTtedN2uhk6RW/CKmyqGCEp6evSjseZlLs8ImqQDr1uxiRUb4WI0xxhhT/+zVf+NqLyJb3c+fqOr1IXVfA84BBgHJQDbwVxFpBzwHjFbV3SLyPPBt4DeNFHODWn5wQ8T6ZQc3MO7My2p93XWrsp0P4VbvB9auzOYHwI+/9wI5B46erM7LKYh43XlPLGXB82+dPE7p1onHnrql1vEZY4wxpnqWqDauIlUdWkVdOvBPVQ0CB0VktVveFyep3e0e/w34LhUSVRGZAcwA6NWrVz2H3XDySo6cVn1VSnwBiDC+tcTnByDnwFH2fXG4xtf1+fy1am+MMcaYurNEtfmQWpaXo6rzgfngjFGtr6AaWpK3M3klRyPW14U31kNRadW/DF53MlVKt07lyvNyCvC5SWw4sbHRJKUknDyueL4xxhhj6o8lqs3HOuA2EfkbkASMBF4EdgHniMgFqvoRMB14o8mirGfjzryMnQWfVFk/vg6v/QHSR6WSuWynM0Y19PW/e3zl6FSASq/tMxZv5cmfLa7yujPvm8j4SUPrFJMxxhhjaqfKd6MiUigiBe5PYchxoYhEHshn6mIhsBfYDvwReAc4pqrFwB3AP0VkGxAE/tBkUdazMSmXcEXi4LB1VyQOZnTKJXW67sy50+ia4A07RrVrgpe75kwNe97YawaTPrJf2Lr0kf0YMzF8rMYYY4ypf7Y8VTMiIh1U9biIdAXeBa5Q1YO1vU5LWp4KnCWqVua8x7KQdVTHn3kZo+thHdWnZy9i7cpsSnx+vLHRXDk6lbvmTK12HdUVGVlkLN5Kbs4xklM6MmHyUMZMtHVUjTHGmPoWaXmqGiWqIpIO9FbVZ0UkEYhX1arf15o6EZE1QCcgFnhcVZ+ry3VaWqJqjDHGmLYrUqJa7RhVEZkNpOHMPn8WJ4n6B3BFfQZpQFVHNnUMxhhjjDHNRU3eY14PXAt8CaCq+4H4hgzKGGOMMcaYmiSqPnXGByiAiJzRsCEZY4wxxhhTs+WpXhGRPwKdRORO4BvAnxo2rJZBRK4HFgGpqhp+303TqvgDQTLe2MGSVdvJzS8kOTGeSaMGMnHEgDpNtPIHgmSsfJ/Ve5bgOfcjvB19dIxN5OqzJzOsy2iixFPpHF+xj3mzFrJuVTYlvgCxCQGuenwzqSn7iI0K4At6+CC/J9NTXySuXRwLtz3MWXGZJHoLySnpQMbewXx8bBQDSrtSsPog+bmFJCUnMGHyMMZeU/WEMX8gyOJ3d/Lahu0cPHqcMzt14LrLBnLtpf3xRNkkM2OMMfWvppOpxgLjcBafX6aqmQ0dWEsgIq8A3YCVqvpQE4dzkk2mahj+QJBZv17CG+98WKluxKW9eeT7k4iuRbLqDwR5+BevcejcJSQPOlSpvl/8ZUzrdT+ekGTVV+zjjrGPc6igBACNK+Xbz2fQOeZEpfOPlLYn6kQnhid9VKlude55/OTtybT/TOm21oe4/wykj+zHA3Om4Iku/xz+QJD7n/sPK9+vfK3RQy7g8du/UqtnN8YYY8pEmkxVo/+zqGqmqt6nqvdakuoQkQ44E8q+Cdzklo0UkTdE5BUR2S0ij4nILSLyrohsE5Hz3XaTReQdEdkiIitEJMUt/6+IbHV/jonIbSLiEZEnROQ9EckSkW812UO3cRlv7AibpAK88c6HLHtzZ62ut2zldnaXvEXyoENU/L6oCrsKN5B1dHW58nmzFjpJqnvCuF9upnPMibDnn+stYHjSR2Hrrk7ew1fO287xXtEUnHsqEV63ZhcrMrIqxbr43Z1hk1SAle9/xJL3smv41MYYY0zNVdmjKiKFuONSw1HVhKrq2gIR+R/galX9poi8DdwFJACvAanAYWAP8GdVnS0i3wPOVdV7RKQzcFRVVUT+F2fowA9Drn0RzgoLVwI3AsmqOldEvMBbwLRIy4NZj2rtPf/JbI6W5kZsk5tfSElp1duremOiSU6M51DOMUpK/ASjqtn9VsDbqQRPjHJp3EfESKDWcUcTrLSnQZlzoouIiwpWee6XQQ8flcZFvL5qjXbwPakkGM0fX/pBrc6pTvcuCfzxu1Pq9ZrGGGOajzotT6Wq8e7JjwAHgb/jvPq/BZv1D3Az8Bv38wL3+D/Ae6p6AEBEPgaWu222AVe7n88CXhaRbjjLfZ1MOt11av8O3KCqx0RkHDBYRMq2UuoI9A49xz1vBjADoFevXvX3lG3E0dJcDvv2R2wTnVD9oO7DvkKkM7Sr5f1jJECMVJ1U1kWMRB7WEyvB6u9ZuzwVgM/zjtb+JGOMMSaMmkymGq+ql4Yc/15E3gEeb6CYmj1356hRwEARUcCD0/v8X6AkpGkw5DjIqV/vecCTqvq6iIwEHnKv68FJeh9R1e1ltwNmquqySDGp6nxgPjg9qqfxeG1Sp5jkats0ZI9qqVaeNFUTkXpUS1UiJqs+jaJUI4/+qUuPaq+kTrU6pzrdu7TplzfGGNOm1SRRDYjILTgJlOL0HNb+HWXrMhV4XlVPjhcVkTeA9Bqe3xHY536+LaT8MSBLVReElC0Dvi0iq1S1VET6APtU9cu6h28quvXch6tts2TvNn7+++VV1v/0O+P5Sp+B0Kdm9/zP8iyef+1vpE77iA1fXlAu4VQFEfhqj5kM6zzmZPmv7n+JzGU7TzYY+8w7pPX49GT70POPBqOJi/KFrROBJ7eP5PWPh5Dydgkd95z6K/3DByYzftLQcrG+un47D71U9fD0h78+jusuGwDApAdr9vzGGGNMdWoymerrwA1ADpALTHPL2rKbgVcrlC2k5r8uDwH/FJG1QH5I+b3AuJAJVdcCfwZ2AptFZDvwR2r2BcPUs4kjBjDi0t5h60Zc2psJV/Wv1fUmjB5In9gryN3WtVKvqIgz639Ip6vLlc+cO42uCd6Tmefye9I4UhoX9vxPShJYn3dB2LrVueex5OOBdPjcT8Inp5LU9JH9GDNxcKVYr720P6OHXBD2OUYPuYDJl6TW8KmNMcaYmqvR8lSmZbHJVA3HHwiy7M2dLFm5jZz8QlIS45k0ehATrupf53VUl63KYtWeJUSd/SHtOpWto3otw7qMqnId1adnL2LtymxKfH5iEwJc+fgW+qfsDVlHtRfTU19w11F9hB5xmSR5C8gpiWfp3sHsOXY1A/1dKVidQ15OAckpHZkweShjJkZeR3XJe9m8umE7B48UcmbneK6/bCCTL0m1dVSNMcbUWaTJVNUmqiJyFs6YyitwXv2vA76nqnvrO1BTPyxRNcYYY0xLcbrrqD4LvA50B3oAi90yY4wxxhhjGkxNEtUkVX1WVf3uz3NAUgPHZYwxxhhj2riaTMrJdxe3f8k9vhmovN+jMcaYRhHwB8lcmkXG4i3k5RaQlJzAmAmD2LV+N2+t3kWJL4A31kP6qFRmzp1GbGz4f+r9gSAZb+xgyart5OYXkpwYz6RRA5k4YkCdxly3NEW+YhZue5iz4jJJ9BaSXxLP3hNjmTbkIbzR3qYOzxhDzcao9gKeBobjjFF9G2eM6mcNH17TEZGewJvARap62N1NajPOjP1pqjoppO1zwBJgIOBV1Z+E1A0FXlLVVBFZA3QDitzqcaqa6+449TxwEc6XgBtV9VP3/NuA/3Pbz1XVv1UXu41RNab1CviDPPrgQtat2VW50h9EfP5y+zR0TfDybOb9xLaLLd80EGTWr5eE3RZ4xKW9eeT7k4huxclqka+YzOyJDE/aXalufV4fxqYupX1sbbfuMMbUxWmNUVXVz1X1WlVNUtVkVb2utSepAKr6BfB7nLVNcf87H4j07C/hbHka6ibgxZDjW1R1qPtTtmfnN4EjqnoB8GvgFwAi0gWYDVwKXALMdhNmY0wblbk0K3ySqgrRURCaXKpyqKCEp2cvqtQ8440dYZNUgDfe+ZBlb+6sr5CbpYXbHmZ40m4q9tWowvCk3Szc9kjTBGaMKafaRFVEzhWRJ0VkkYi8XvbTGME1A78GLhORe3AW8/9VpMaq+gFwVERCd/K6AWezhEi+CpT1lP4LGC0iAowHMlX1sKoeATKBCbV+CmNMq5GxeEv4CnfBXI2OqlS2dmV2peZLVm2vVFaufuW2ugXYQpwV52xgEW6dYYAecVVvcGGMaTw1GaP6GvAXnNn+9bsZeTPn7gR1H5CB85reJ1XtV3nKSzi9qO+IyGXAIVUN7bZ4VkQCOBsEzFVn7EUP4Av3nn4ROQZ0DS137XXLKhGRGcAMgF69etXuQY0xLUZebkHkBmH+jSrxVd76Nze/MOJlcqqpb+kSvZGfL8lbza+zMaZR1GQAUrGq/lZVV6vqG2U/DR5Z8zEROIAz/hSccbrhlJUvAKaKSBROwvpSSJtbVHUQcKX7M90tD5f9aoTyyoWq81U1TVXTkpJsUQZjWquk5ITIDcLMO/CGmUyVnBgf8TIp1dS3dPklkZ8vr6SaX2djTKOoSaL6lIjMFpHhInJh2U+DR9YMuBOhxgKXAd8XkW44k50qjhPtgrsVqju29VNgBDAFeKWskaruc/9biDNu9RK3ai/Q071nNNAROBxa7joL2F9Pj2eMaYEmTB4WvsJNUMUfrFR25ejKW9xOGjWwUlm5+tGD6hZgC7H3xFigcl5fdrzPrTfGNK2aJKqDgDtxJhP9yv35ZUMG1Ry4Y0R/D9yjqp8DT+A894dAdxFJddudDQwBtoac/hLO+NaPy3bwEpFoEUl0P8cAk4CyQWKvA7e5n6cCq9whAcuAcSLS2Z1ENc4tM8a0UWOvGUz6yH6VK0TAH4RAsFxZ1wQvd82ZWqn5xBEDGHFp77D3GHFpbyZc1b++Qm6Wpg15iPV5fcKOUV2f14dpQ2Y3TWDGmHJqsjzVLmCwqvoaJ6TmwR3zOVpVb3SPPcC7wA8AP07C3g4oBX6qqpkh5ybh9HzOVNU/uGVn4Cx3FQN4gBXAD1Q1ICLtgL8Dw3B6Um9S1T3ued8Afupe+lFVrXZXMFueypjWLeAPsiIji4zFW8nNOUZySkfGTBjIrvUfsm7VLkp8fryx0Vw5OpW75kyNuI7qsjd3smTlNnLyC0lJjGfS6EFMuKp/G1pH9RF6xGWS5C0grySBfSfGMm3IbFtH1ZhGFGl5qpokqi/jJFy5ERuaZsMSVWOMMca0FJES1ZrM+k8BdonIe0BJWaGqXltP8RljjDHGGFNJTRJVG6hjjDHGGGMaXbWJahtbisoYY4wxxjQTNelRbTFERIEnVfWH7vG9QAdVfaiern8OkA18EFL8pKo+LyKfAmmqml+H614H7FbV1r1noWl0/mCQV3fs5JXt2zlQWEi3+HhuGDiQrw3ojyeq9U+WMeH5in3Mm7WQdauyKfH7iUv30WkieM/0kOjtwsjkKxiRdDlRYn9GQjmTrx7mrLhMEr2F5JfEs/fEWKYNecgmXxnTQFpVooozhvZrIvLzuiSMNfSxqg6t52teBywBKiWqIhKtqpW3lTGmGv5gkLuXLGHZhx+dLDtQWMjm/ftZ/ckefjtpEtGWrLY5vmIfd4x9nEMFJRClnDGjkJgLS/gS+LIUDpceYffxj9l6dBt3956BRzxNHXKzUOQrJjN7IuO77T5ZltLuOAM6Ps+yHRsYm7qU9rHtmjBCY1qniP+XEhGPiPyjsYKpB35gPvD9ihUikiQiC0XkPffnCrd8m4h0EschEbnVLf+7iIypSxAi8pqIbBKRHe4yV2Xlx0XkURF5X0Q2iEiKiFwOXAs8ISJbReR8EVkjIj8TkTeA74nIZBF5R0S2iMgKEUmpS1ymbXl1x85ySWqoZR9+xGs7rQO/LZo3a6GTpKoSe1kxsReWhNvMincPb2Ft3obGD7CZWrjtYYYn7Q67QcDwpN0s3PZI0wRmTCsXMVFV1QCQJCKxjRRPffgdcIuIdKxQ/hTwa1W9GGfHqD+75W8BVwADgD04W5uCsxtVuH+lz3cTyrKfK8O0+YaqXgSkAXeLSFe3/Axgg6oOwVlT9U5VfRtnwf/7VHWoqn7stu2kqiNU9VfAOuAyVR2Gs0Xr/bX49TBt1Cvbt0eu3xa53rRO61ZlOx9E8F5RVPYxrDV56xopqubvrDhnqexwGwQA9IjLxBhT/2ry6v9T4C0ReR34sqxQVZ9sqKBOh6oWiMjzwN1AUUjVGKC/nPpXJkFE4oG1wFXAZzg7Uc0QkR7AYVU9HuYWNXn1f7eIXO9+7gn0xtl61Yfzih9gE872rFV5OeTzWcDL7hauscAnFRu7PbczAHr16lVNeKYtOFBYGLF+fzX1pnUq8QXAHXsa1SUQsW1+yeHGCKlFSPRG/vuS5C1opEiMaVtqMkBtP05yFQXEh/w0Z78BvonTg1kmChju9loOVdUeqlqI07N5pfuzBsjD2cZ0bV1uLCIjcZLi4W7P6RacHawASvXUDgsBIn9R+DLk8zzgaVUdBHwr5Honqep8VU1T1bSkpKS6hG5amW7xkf+adq+m3rRO3thTY06DhyOPP030dmnocFqM/JLIf1/yShIaKRJj2pZqE1VVfTjcT2MEV1eqehh4BSdZLbMcuKvsQESGum2/ABKB3u62peuAe6ljogp0BI6o6gkR6YczhKA6hURO/jsC+9zPt9UxLtPG3DBwYOT6QZHrTeuUPirV+aBKyVvtyz6GNTIpvZGiav72nnBegIUbowqw70SkF2TGmLqqNlF1JyE9ISL/FZFVZT+NEdxp+hVOAlrmbiBNRLJEZCfw/0Lq3gHKpnKuBXrgJKzhVByjeneF+gwgWkSygDmEH+da0QLgPney1Plh6h8C/ikia4GGWs3AtDJfG9Cf8b0vCFs3vvcFXN+/fyNHZJqDmXOn0TXBCyL41rfDt9kbdozqJV2GcVXS8MYPsJmaNuQh1uf1CTtGdX1eH6YNsb1xjGkIolV9lS5rILIcZ7zkvTjJ3W1Anqr+qOHDM3WRlpamGzdubOowTDPgDwZ5bedOXtm2nf2FhXSPj+eGQQO5vr+to9qW+Yp9PD17EWtXZlPiLyUuvZTOEyH2zCiS2nVhZFI6VyUNt3VUK3DWUX2EHnGZJHkLyCtJYN+JsUwbMtvWUTXmNIjIJlVNC1tXg0R1k6peJCJZqjrYLXtDVUc0QKymHliiaowxxpiWIlKiWpNZ/6Xufw+IyFdwJledVV/BGWOMMcYYE05NEtW57pqkP8SZfZ5AmAX1jTHGGGOMqU/VJqqqWrbu5zHg6oYNxxhjjDHGGEe1iaqI/A34nqoedY87A79S1W80cGzNkogo8KSq/tA9vhfooKoPichDwJ04a7GWGQmMAr6rqqPdc9KBp3F2rjoTZzet/jirMCzB2aXK567Juhq4VlUXu+cuAX6pqmsa9EGNqYY/GGTRrh28nL2dA8cL6dYhnhtTBzKl34AGn6gV0ADvH13NliOZHCvNp2NMIsM6j2Vop6uJcvem9xX7mDdrIetWZVPiC+CN9ZA+KpWZc6cRG1v5n76AP0jm0iwyFm8hL7eApOQEJkwexthrBuPx2KQiY4xpCjWZTLXF3bozYllbISLFwAHgYlXND5OoHlfVX4Y57z/ACzjru27GWUFhPc7SWL9X1WdFxAPMx9kV6z43Uf07sE9VL3OvU22iapOpTEPzB4PctWwJGXs+rFQ34bzePD1+EtENlKwGNMC/vniC7IL1lepSE4Yzted9BEoC3DH2cWdP+wq6Jnh5NvN+Ytud2hk64A/y6IMLWbdmV6X26SP78cCcKXiiLVk1xpiGEGkyVU3+5Y1ye1HLLtaFmo1tba38OMlkbcfpzgTmAg8D76nq2zg9rcWq+iyAqgbc635DROLc894HjomIrSZtmo1Fu3aETVIBMvZ8yKIPdjbYvd8/ujpskgqQXbCerKOrmTdroZOkhlmd/VBBCU/PXlSuOHNpVtgkFWDdml2syMiql9iNMcbUTk0Szl8Bb4vIvwAFbgAebdComr/fAVki8niYuu+LyP+4n4+o6tUAqrpHRF7G2R2rbFH/AcCm0JNVtUBEPgdCV2qf6/5k1uMzGFNnL2dvj1j/SvY2bkit+85XP/7eC+QcOBq2LuWOd2nXM0Js6//OljfPR9vFVNlm2Ru72XbD704e5+VE3qd93hNLWfD8WxHb1KeUbp147KlbGu1+xhjTXNVkMtXzIrIRp/dPgK+pasN1l7QAbjL5PM5uV0UVqn9dxav/KGAMcBw4G2eHKcFJ/is1Dy1X1bUigohcWVVMIjIDmAHQq1ev2j2QMbV04HhhxPr9hZHrq5Nz4Cj7vjgctu7MuBMRz5UzTqAizt+iKihUef1wfD5/rdobY4ypHzV6he8mpm06OQ3jNzhjTZ+tYfvvAtuBB4HfichwYAcwJbSRiCQAPYGPga4hVY8CD+AMPahEVefjDEkgLS0t8sBjY05Ttw7x7I+QrHaPjz+t66d061RlnZ6Ig66+quu/jENUq9y/HpxtL7v3OvXXKy+nAJ8v7F8tAGJjo0lKSYgYc32K9PzGGNOWtOWxpqdFVQ+LyCvAN4G/RmorImcCPwAuUdU8EbkT+F/gz8BjInKr23PtwRlq8ZyqnpCQTaVVdbmIzAG6N9AjGVNjN6YOZNPB/VXW35A66LSuH+m19+YjfXl937yqYxs+naSr8shcttMZoxq6Obt7PG7CAH7wi5tOFmcs3sqTP1tc5TVn3jeR8ZOG1uoZjDHGnD6bxnp6fgUkVij7vohsDfk5B3gSeFxVy5atugend7QzcD0wTUQ+BHYDxcBPq7jfo9iuYKYZmNJvABPO6x22bsJ5vZnSt3+D3Xtop6tJTRgeti41YThDOl3NzLnT6JrgLZ+kAojQNcHLXXOmlisee81g0kf2C3vN9JH9GDNxcL3EbowxpnaqXZ7KtDy2PJVpDP5gkEUf7OSV7G3sLyyke3w8N6QOYkrf/o2yjmrW0dVsPrKCY6V5dIxJ4sLOYxhSYR3Vp2cvYu3KbEp8fryx0Vw5OpW75kytch3VFRlZZCzeSm7OMZJTOjJh8lDGTLR1VI0xpiFFWp7KEtVWyBJVY4wxxrQUp7uOqjHGGGOMMY3OElVjjDHGGNMs2ax/Y9owX7GPebMWsm5VNiW+AN5YD+mjUpk5d1rYcZzGGGNMY7Ie1XomIioifw85jhaRPBFZ4h5fKyI/broIjXH4in3cMfZxMpftpKhUCUoURaVK5rKd3DH6MXzFVa9VaowxxjQGS1Tr35fAQBFp7x6PBfaVVarq66r6WE0uJA77PTINYt6shRwqKKHSyviqHCoo4enZi5omMGOMMcZlSVDDWAp8xf18M/BSWYWI3C4iT7ufU0TkVRF53/25XETOEZFsEXkGZ+erniLyexHZKCI7ROThRn8a0yqtW5XtfAiz1ijA2pXZjRyRMcYYU54lqg1jAXCTiLQDBgPvVNHut8AbqjoEuBBnS1WAvsDzqjpMVT8DHnCXbRgMjBCRSquPi8gMN5ndmJeXV7HamEpKfIFq6qveUtQYY4xpDJaoNgBVzQLOwelN/W+EpqOA37vnBFT1mFv+mapuCGl3g4hsBrYAA4BK2/6o6nxVTVPVtKSkpHp4CtPaeWM91dTbZCpjjDFNyxLVhvM68EtCXvvXwpdlH0TkXOBeYLSqDgb+A7SrlwhNm5Y+KtX5EGaMKsCVo1MbOSJjjDGmPEtUG85fgUdUdVuENiuBbwOIiEdEEsK0ScBJXI+JSAowsd4jNW3SzLnT6JrgDTtGtWuCl7vmTG2awIwxxhiXJaoNRFX3qupT1TT7HnC1iGwDNuG81q94nfdxXvnvwEl+36rvWE3bFBsbzbOZ9zNuwgDax0QRpUHax0QxbsIAnl35Y1tH1RhjTJMTrfjaz7R4aWlpunHjxqYOwxhjjDGmWiKyyZ00Xon1qBpjjDHGmGbJElVjjDHGGNMsWaJqjDHGGGOaJZstYYwxbUCp38e6rHkEgouIa3+YE0Vd8ER9jSuH3E20J6apw2uxinzFLNz2MGfFZZLoLSS/JJ69J8YybchDeKO9TR1ejfiKfcybtZB1q7Ip8QXwxnpIH5XKzLnTbFKlaXI2mSoMEQkAoctKXaeqn9bw3OuA3aq6swFCqxGbTGWMCVXq97Fi4/Wc3WNrpbrP9g1lTNqrxETHNn5gLVyRr5jM7IkMT9pdqW59Xh/Gpi6lfWzzXvbaV+zjjrGPc6igpFJd1wQvz2beT2w7+7NhGpZNpqq9IlUdGvLzaU1OEpFo4DrC7BxV30Qk8rZCxhjjWpc1j7N7bA27t8PZPbbyVta8pgmshVu47WGGJ+0O++s6PGk3C7c90jSB1cK8WQudJDXMQxwqKOHp2YuaJjBjXNajGoaIHFfVDhXKhgJ/AOKAj4FvqOoREVkDvA1cASwHfggcc3+mAH8B7lXVjSKSCGxU1XNE5HbgWvd65wOvqur97r3GAQ8DXvded6jqcRH5FGct1XHA06q6IFz81qNqjAm1YuMVdE/5tMr6fTnnMDataZZoXrb9cpLaHW2Se5+uZO9xvJ5AlfUlAQ+5JR2qrG8WapICSPVNqpJX3InxA9+u+wVMmxCpR9UGn4TXXkS2up8/UdXrgeeBmar6hog8AswG7nHbdFLVEQAi0htYoqr/co8j3WcoMAwoAT4QkXlAEfB/wBhV/VJEfgT8ACj7al6squkVLyQiM4AZAL169arLMxtjWqm49ocj1p9RTX1DSmp3lJ5xx5rs/g3J6wm02mczprFYohpekaoOLTsQkY44yegbbtHfgH+GtH+5jvdZqarH3HvsBM4GOuEMHXjLTXJjgfXV3UtV5wPzwelRrWM8xphW6ERRFzolFFRZ/2VRl0aMpry84k5Ndu/TZT2q1WvJv7+mebBEtX58GaHOz6mxwBVH1YeOXg/g/H4IkKmqN9fhXsYYU4kn6mvAk6hC6EuesuOYqK81WWwt+bXwPzb9hPHdnq/y13VN7v/wPxf9rOkCrIFf3f8Smct2UtVDjJswgB/84qamC9C0eTaZqgbcXs8jInKlWzQdeKOK5oVAfMjxp8BF7uepNbjdBuAKEbkAQETiRKRPrYM2xhjXlUPu5rN9Q6k4EknEmfWfPuTupgmshZs25CHW5/UJ++u6Pq8P04bMbprAamHm3Gl0TfAS7iG6Jni5a05N/rdlTMOxRLXmbgOeEJEsnLGlVU3nXADcJyJbROR84JfAt0XkbSCxupuoah5wO/CSe68NQL/TD98Y01ZFe2IYk/YquXk/YF/OORwtSGBfzjnk5v2AsRe/Zuuo1pE32svY1KUsO3Ab2491J6e4A9uPdWfZgdsYPyCjRayjGhsbzbOZ9zNuwgDax0QRpUHax0QxbsIAnl35Y1tH1TQ5m/XfCtmsf2OMMca0FLaOqjHGGGOMaXEsUTXGGGOMMc2SJarGGGOMMaZZalGjpEVEgSdV9Yfu8b1AB1V9SEQeAu4E8kJOGQmsxtnZaau7xekx4Fuq+g/3GpuAO1V1c8h94oA/AYNxlos6CkxQ1eNu/TBgs1u2rLr4gFJgmttsELDN/fxXoEtI3LHAHFV9yT1fgAdwJnIpsA+4S1V31PGX0NQDfyBIxhs7WLJqO7n5hSQnxjPx6v4c76b8cfu7HDheCArd2yfw7SGXMi11IJ6oyN8JC4tP8OctP2Zwp7dI9h4nt6QDb346lA1/6UdpMXhjoxlxRR9+MHP8yckNvmIf82YtZN2qbIp9ATzeaOK6dCCmXSxJKQlMmDyMsdcMxuOx76PGGGNaphY1mUpEioEDwMWqmh8mUT2uqr+scM7vgB2q+oyIXISTgG5Q1e+IyBnAXiBRVQMh5/wESFLVH7jHfYFPVbXEPX4cGA58rKq31yS+kDbltmcNjdvd1WoT0FVVS0XkLuAaYKqqnnC3Vv09MEBVi6v6dbLJVA3HHwgy69dLeOOdD0+WqSiHhgYpTglzQgDGn9WXZyZMJrqKZLWw+ATLd0/gqsSPK9WtyT2XebOvQfxOcprU6QxefPZbEAxyx9jHOVRQggIaGw3Rla+fPrIfD8yZgidMnTHGGNMctKbJVH6c3Ze+X4tz3gIudz9fDvwBZ3kpgEuAzaFJqqsbTu8lAKr6QUiSKjjrod4OjBOR0EX86xLfSar6IXAC6OwW/Qhn29YTbv1y4G3glrpc35y+jDd2lEtSAU50VydJrfidTwEPLPt8N4s+2FnlNf+85cdclfgxFb8zqsLI5E+4eHr2yYK8o1/ym3nLmTdrIYcKSpxGnignSQ3zpXPdml2syMiq/YMaY4wxzUCLevXv+h2Q5fZqVvR9Efkf9/MRVb0aJ7Gb65ZdDjwM3Cwi8e7xW2Gu81dguYhMBVYCf3OTSIArgE9U9WMRWYPT47mohvFFJCIXAh+qaq6IJABnqGrFbraNwIDaXtvUjyWrtgOQlxYg0N4p85d9Vam4zWDZcbTyfxuW88z29ZzVoSP/mHhDuWaDOzl/BMMtGg4wccBONjLoZMF/Vm5zkuDuTse8BJXYgtLKF3DNe2IpC54P98e8aindOvHYU/Z9yBhjTNNqcYmqqhaIyPPA3UBRhepfV3z1r6qfikisiJyJs3D+B8B7wKU4ieq8MPfYKiLnAeOAMcB7IjJcVbOBm3EW9cf973RCEtVq4qvK90XkTuA8YEI1bYUwuzOLyAxgBkCvXr1qeFtTW7n5hQAE2oP/jBqeJFAS9PNJwZGw1cne4xFPT6lYL1IuKa5u8I7P52ffF4drEKgxxhjTvLS4RNX1G5zJTM/WsP16nNf1B1RVRWQDTs/oJTg7P1XiTpxaBCwSkSBwjYjsBqYA14rIAzjpQlcRiVfVwtOI79fuGNWvAc+LyPluwvuliJynqntC2l5ImO1bVXU+zrAD0tLSWs7A4xYmOTGenEOFeEK+gvjbAZ4IJyl4PdF07xDPWR06VqrOLenAme2qTlZzSjqUL1Atl51KMPJvd2xsNEkpCRHbVJTSrVOt2htjjDENoUUmqqp6WEReAb6J85q+Om/hjBt9zj1eDzwBHFTVoxUbi8gVwE5VPSIisUB/YA1O7+r7qjo+pO3fgOuAv59GfGXnLRKR23Bm+f/RjfG3IjJNVYtEZAyQDnyrptc09WvSqIFs+2A/SRtPZaZf9ghyZJCbPIa+fS879gtzrxjHDakDw14z6+gVDO64ENXyb+/Ljpfu6F+u4CujB+HJOUbmsp2gikZ7UG80lS7gmnnfRMZPGnq6j26MMcY0upY2mSrUr4DECmXfF5GtIT/nuOVv4bxWXw+gqgdw+sDeruLa5wNviMg2YAvOuNCFOK/9X63QdiHw9RrGVxOPAD8QkSicYQnvAdtE5APgQeCrqlrTIQWmnk0cMYARl/YuVxa3T2h3kPBjVAMwoVcfpvTtX+U1v3XRL3gz//ywY1TX5J7Le8+nnixI6nQG98wcx8y50+ia4HUaBYLgD4ZNUtNH9mPMxMG1f1BjjDGmGWhRy1OZmrHlqRqWPxBk2Zs7WbJyGzn5haQkxjNx1ACOdwvyx23vsf94gbOOalwC3x5yGdP6DajROqp/2fITBnVad3Id1Tc+Gca7z/bFVwTtvNGMvLwv98wcV24d1adnL2LtymyKfX483hjiupxBTLtYks/syITJQxkz0dZRNcYY07xFWp7KEtVWyBJVY4wxxrQUrWkdVWOMMcYY00ZYomqMMcYYY5olS1SNMcYYY0yz1CKXp2pKIqLAP1R1unscDRwA3lHVSRHOewg4XnFDAhHpDvxWVaeKyEjgXlWdJCLXAv1V9bGGeRLTHPmKfcybtZB1q7Ip8QXwxnpIH5XKzLnTTk6iiiTgD5K5NIuMxVvIyy0gKTmBCZOHMfYam1RljDGm5bFEtfa+BAaKSHt3maixwL66XkxV9+NsRlCx/HXg9TpHaVocX7GPO8Y+zqGCEqdAoigqVTKX7WTz+sd4NvN+YtvFVnl+wB/k0QcXsm7NrpNleTkF7Ny2l3ff/pAH5kzBE23JqjHGmJbD/q9VN0uBr7ifbwZeKqsQkS4i8pqIZInIBhEJXcRyiIisEpEP3S1TEZFzRGR7xRuIyO0i8rT7+WwRWelec6WI2B6prdC8WQudJLXiShyqHCoo4enZi8Kf6MpcmlUuSQ21bs0uVmRk1VeoxhhjTKOwRLVuFgA3iUg7YDDwTkjdw8AWVR0M/BR4PqRuME6COxyY5b72r4mngefda74A/PY04zfN0LpV2c6HcCv/A2tXZkc8P2Pxlmrqt9Y1NGOMMaZJWKJaB6qaBZyD05v63wrV6bjbqarqKqCriJRt8P5vVS1S1XxgNXBJDW85HHjR/fx39x7liMgMEdkoIhvz8vJq8zimmSjxBaqp90esz8stiFifm3Os1jEZY4wxTckS1bp7HfglIa/9XZX3sXR2fQ/9b8Xy2qp0nqrOV9U0VU1LSkqq42VNU/LGeqqpjzykPCk5IWJ9ckrHiPXGGGNMc2OJat39FXhEVbdVKH8TuAXAncWfr6plXV1fFZF2ItIVGAm8V8N7vQ3c5H6+BVhX97BNc5U+KtX5EGaMKsCVo1Mjnj9h8rBq6ofWNTRjjDGmSViiWkequldVnwpT9RCQJiJZwGPAbSF17wL/ATYAc9wZ/zVxN3CHe83pwPfqHLhptmbOnUbXBG/YMapdE7zcNafS4hDljL1mMOkj+4WtSx/ZjzETB4etM8YYY5or0Yq9N6bFS0tL040bNzZ1GKYOfMU+np69iLUrsynx+fHGRnPl6FTumjO1xuuorsjIImPxVnJzjpGc0pEJk4cyZqKto2qMMaZ5EpFNqpoWts4S1dbHElVjjDHGtBSRElXrYjHGGGOMMc2SJarGGGOMMaZZsi1UTasT0ABv5q1nTe5bHPIdpktsZxJzzubDf/vIyynEf8JHUX4hwS99eNtF0fPrKZQMF/J9x0j2dmJSj4uZ2P0iPFLz73EBf5DMpVlkLN5CXm4BSckJTJg8jLHX2NhQY4wxpq5sjGoTEJEAsA3ni8InwHRVPeruVPVbVZ0qIkOB7qpacUOBarXlMaoBDfDbD+fz7uHKuzQVb4+jYEEyBN1Z9aWllF53gsDgyn8HRiQP5JFBXyc6KvLapuAkqY8+uDDs9qXpI/vxwJwpeKItWTXGGGPCsTGqzU+Rqg5V1YHAYeC7AKq6X1XL1iAaClzTRPG1WG/mrQ+bpKpCu4EnaDf0+MkC/0VBJ0kN813tjdztLDuwuUb3zFyaFTZJBVi3ZhcrMrJqHL8xxhhjTrEe1SYgIsdVtYP7+f8Bg1X1OyJyDrAEuBD4CGgP7AN+jrMea3f3EucCd6vq38Jdvy33qM7e/gt2H/+4yvqS4mhyc5wdmjQ+CDFVXys2KpqUdp1OHufnFuAPBCu1C/iDcERo/3z78NeJjSYppfyuUSndOvHYU7dEeBJjjDGmbYjUo2pjVJuQiHiA0cBfQstV1Scis4A0Vb3LLX7ZPeci4FngtQrXmgHMAOjVq1fDBt6MHfIdjljviQ2gXSonm+H4gn6+OJF/qqBD1W1Fw+2c617H52ffF5HjMsYYY0xllqg2jfYishU4B9gEZNbkJBFJBP4O3KCqx0LrVHU+MB+cHtX6DLYl6RrbhUO+I1XWB3we5LAz4qVee1SPVp2oVtWjaowxxpjILFFtGkWqOlREOuK86v8u8NtIJ7i9rwuAR1R1eyPE2CKNTL4i7Kt/VWdn0pIlnfBujnfGqA7x4f9KkTNGNUyeeW+/6/hKj4urvWfG4q08+dTiKutn3jeR8ZOG1uIpjDHGGAM2mapJub2idwP3ikjFvr1CID7k+DEgS1UXNFZ8LdGIpMu5pMuwSuUizqz/4i0dThZEb4zCkyVhk9QRyQOZ0P2iGt1z7DWDSR/ZL2xd+sh+jJk4uMbxG2OMMeYUm0zVBEInU7nHi4FXgLXAElUdKCJdgGU4L6d/jtObugPwu6fNUtXXw12/LU+mAmeJqrV5G1iTt478ksN0je3irKP6uo/cgwX4i3wU5R0n+GUJ3nYeernrqOb5jpLSrjOTuqcxoQ7rqK7IyCJj8VZyc46RnNKRCZOHMmairaNqjDHGRBJpMpUlqq1QW09UjTHGGNNy2DqqxhhjjDGmxbFE1RhjjDHGNEuWqBpjjDHGmGbJlqeqRyLSFVjpHp4JBIA84ALgeVX9TlPFZhqGr9jHvFkLWbcqmxJfAG+cMPy+g1zSfyuJ3kLyS+I5eDSZOPLoHF/I0cIEco5cxfGu2+ibuJfYqAC+oIcP8nsyPfVFuiZ0wR8Ismzldv67fBs5h44RPTiADijG166UlHadmNTjYiaGmewV8AfJXJpFxuIt5OUWkJScwITJwxh7jU3oMsYY0zLZZKoGIiIPAcdV9ZeNfW+bTNU4fMU+7hj7OIcKSpyC6CD/+4c3GNHjk0ptSxQKgqHHHgqCXkLXxjpSGsclXTL4/R828Obbu1FRgtccR3v7Kl1vRPJAHhn0daKjPICTpD764ELWrdlVqW36yH48MGcKnmhLVo0xxjQ/NpmqiYnISBFZ4n6+RETeFpEt7n/7uuVxIvKKiGSJyMsi8o6IpLl1N4vINhHZLiK/aMpnMafMm7XQSVLdL3sXfvtTRvT4hIrf/VTBK87PqeMAXvGXa9M55gQLdt/Om2/vdspSS5wkNcx3yTdyt7PswOaTx5lLs8ImqQDr1uxiRUbWaTypMcYY0zTs1X/j2wVcpap+ERkD/AyYAnwHOKKqg0VkILAVQES6A78ALgKOAMtF5DpVfa0pgm+rpl36MCeKS8uVBRRnJwFxMtAxlzmJolTYQKDsuL04Paunjv2UaEy5NsPO3MO/GQVAcKDbU1vF7qyPrXiNef96g27t25OXUxAx/nlPLGXB829V85SOlG6deOypW2rU1hhjjGlIlqg2vo7A30SkN05fWdmOVOnAUwCqul1EyrrALgbWqGoegIi8AFwFvBZ6URGZAcwA6NWrVwM/QttzoriUQMWMscJhctzxiNeo+PoiKkxXablLdghWqg8V7BCkuNTPvvzDEdsB+Hx+9n1RfTtjjDGmObFEtfHNAVar6vUicg6wxi2vot+syvJyVHU+MB+cMaqnGaOpIK5dTNU9qq7cEx1IaVd1slox7QyG+a0t9xt3PAoSqk5Wo45H0S4mmm4948nLKcDn81fZNjY2mqSUhCrrQ6V061SjdsYYY0xDs0S18XUE9rmfbw8pXwfcAKwWkf7AILf8HeApEUnEefV/MzCvcUI1Zf75zuxKZb+6/yUyl+10BpiKsGJDPwZdc7Ds8KSy4yKteBxdqc2Wg+edLIva7iXY3e9kr2G+rvx4zHV85baLAchYvJUnf7a4yvhn3jeR8ZOG1uqZjTHGmKZmk6ka3+PAz0XkLcATUv4MkOS+8v8RkAUcU9UDwE+A1cD7wGZV/Xcjx2zCmDl3Gl0TvCez0k3PnMMb+84NO0a1RJ2fU8ceSkISVRFn1v//9PsHV13exynL9iIfxoZNUkckD2RC94tOHo+9ZjDpI/uFjTN9ZD/GTBx8Gk9qjDHGNA1bnqqZEBEPEKOqxSJyPs56rH1UtfLaRNWw5akaj6/Yx9OzF7F2ZTYlPj/euCguu/cglwzYSpK3wF1HNYU4cukcX8iRwo7knlxH9YuQdVR7MT31hZPrqC5ftYP/Ls/iYP4xYgYHCA4swef1cWb7zkzqnsaEKtZRXZGRRcbireTmHCM5pSMTJg9lzERbR9UYY0zzFWl5KktUmwkRicfpNY3B6UP7kaourcu1LFE1xhhjTEsRKVG1MarNhKoWAmF/k4wxxhhj2iJ7H2iMMcYYY5olS1SNMcYYY0yzZK/+a0hEzgJ+B/THSfCXAPdVNdlJRO4B5qvqiTre77/A11X1aJ0CNqYV8RX7mDdrIetWZVPiC+CN9ZA+KpWZc6cRG2v/jLVkAX+QzKVZZCzeQl5uAUnJCUyYPIyx19gkQGOMTaaqERERnPVMf6+qz7oz9OcDh1X1virO+RRIU9X8xovUYZOpTGviK/Zxx9jHOVRQUqmua4KXZzPvJ7ZdbBNEZk5XwB/k0QcXsm7Nrkp16SP78cCcKXiiLVk1prWLNJnK/gWomVFAsao+C6CqAeD7wDdE5AwR+aWIbBORLBGZKSJ3A91xFu9fDSAivxeRjSKyQ0QedssmisgrZTcRkZEistj9/Km7yD8i8pqIbHLPndGoT25ME5s3a6GTpFb8Uq3KoYISnp69qGkCM6ctc2lW2CQVYN2aXazIyApbZ4xpOyxRrZkBwKbQAlUtAD4H/hc4FximqoOBF1T1t8B+4GpVvdo95QH328JgYISIDAYygctE5Ay3zY3Ay2Hu/w1VvQhnVYC7RaRr/T6eMc3XulXZzodwOykAa1dmN3JEpr5kLN5STf3WxgnEGNNsWaJaM0KFbdhDyq8C/qCqfgBVPVzFNW4Qkc3AFpzEt797TgYwWUSiga8A4XadultE3gc2AD2B3pUCEZnh9thuzMvLq93TGdOMlfgC1dT7GykSU9/ycgsi1ufmHGukSIwxzZUlqjWzgwprnIpIAk7SWFUSG9r2XOBeYLTb6/ofoJ1b/TJwA87wgvfc9VRDzx0JjAGGq+oQnES3HRWo6nxVTVPVtKSkpNo+nzHNljfWU029TaZqqZKSEyLWJ6d0bKRIjDHNlSWqNbMSiBORW+Hkdqe/Ap4DlgP/z+0RRUS6uOcUAvHu5wTgS+CYiKQAE0OuvQa4ELiT8K/9OwJHVPWEiPQDLqu/xzKm+Usflep8CDNGFeDK0amNHJGpLxMmD6umfmjjBGKMabYsUa0BdZZGuB6YJiIfAruBYuCnwJ9xxqpmua/nv+6eNh9YKiKrVfV9nJ7QHcBfgbdCrh3AWepqovvfijKAaBHJAubgvP43ps2YOXcaXRO8Yceodk3wctecqU0TmDltY68ZTPrIfmHr0kf2Y8zEwY0ckTGmubHlqVohW57KtDa+Yh9Pz17E2pXZlPj8eGOjuXJ0KnfNmWrrqLZwAX+QFRlZZCzeSm7OMZJTOjJh8lDGTLR1VI1pKyItT2WJaitkiaoxxhhjWgpbR9UYY4wxxrQ4lqgaY4wxxphmyQZ3mTYroAHeP7qaLUcyOVaaT8eYRIZ1HsvQTlcTJeGXRKrrnvNFJcW8snouXToup1N8AUcLEzh0dCy+lNEcC/6CgZ33EhsVwBf08EF+T7rlzOLfr20nN78ACSpndjyDm28YzvhJQ2zcnjHGmDbDxqi6RESBJ1X1h+7xvUAHVX2onq5/DpANfBBSfK17z3qdtmxjVKsX0AD/+uIJsgvWV6pLTRjO1J734amQrNZ1z/mikmL+/fYkBl9QeQelwkAsxUTjLMd7ypHSOH79o6lQcup6Ub4AIy46nwfnTrX9z40xxrQaNka1ZkqAr4lIYgPe42NVHRry83l9J6mmZt4/ujpskgqQXbCerKOrK5XXdc/5V1bPZfAF2WGXAY33+PDir1TeOeYEk+5dW64wGOth7foPbf9zY4wxbYYlqqf4cdY+/X7FChFJEpGFIvKe+3OFW75NRDqJ41DIhgB/F5Ex1d1QRM4Rke3u5zgReUVEskTkZRF5R0TS3Lqb3XttF5Ff1OdDt1VbjmRGrN98ZEWlsrruOd+l4/JIp9E+yh+2fGDK3kqFAa/H9j83xhjTZliiWt7vgFtEpOK+fU8Bv1bVi4EpOIv8g7Nw/xXAAGAPcKVbfhnhF+Y/X0S2uj+/q1D3HZwdqAbjLOx/EYCIdAd+gbPF6lDgYhG5ruKFRWSGiGwUkY15eXm1eOS26VhpfjX1lX8N67rnfKf4yPuZR1WxA29sVOX7aZTY/ufGGGPaDEtUQ6hqAfA8cHeFqjHA0yKyFXgdSBCReGAtcJX783tgkIj0AA6r6vEwtwh99f/dCnXpwAI3ju1A2fvdi4E1qpqnqn7gBfd+FWOfr6ppqpqWlJRU62dvazrGRB7h0TGm8q9hXfecP1oYeT/zYIXxqWV8wcr3k6Da/ufGGGPaDEtUK/sN8E3gjJCyKGB4SJLZQ1ULgTdxelGvBNYAecBUnAS2tsJnK1WXm9MwrPPYiPUXdq48cqOue84fPjYu0mkUBaPDlm/POatSoackYPufG2OMaTMsUa1AVQ8Dr+Akq2WWA3eVHYjIULftF0Ai0FtV9wDrgHupW6K6DrjBvX5/YJBb/g4wQkQSRcQD3Ay8UYfrmxBDO11NasLwsHWpCcMZ0unqSuV13XP+ptEPkvVRatgxqoWBWEoqrBIn4sz6X/yLq8oVRvkCXDW8t+1/bowxps2wRDW8X+EkoGXuBtLciU47gf8XUvcOsNv9vBbogZN01tYzQJKIZAE/wnn1f0xVDwA/AVYD7wObVfXfdbi+CRElHqb2vI+v9phJz7hUEmIS6RmXyld7zGRaz/vCrqMaGxvNs5n3M27CANrHRBGlQdrHRDFuwgCeXfnjKtdR9cZ4+erlS3hvxx18tPcsDh2L56O9Z/HujjvIOvwX3s0/jxOBGPwaxYlADFtyzqdk1zP0TEwixhNFrAhnd47n/pkT+L9Hp9o6qsYYY9oMW0e1mXB7S2NUtVhEzgdWAn1U1Vfba9k6qsYYY4xpKSKto2o7UzUfccBqEYnBGZf67bokqcYYY4wxrYUlqs2EOzkr7LcJY4wxxpi2yAa7GWOMMcaYZsl6VOtIRI6raoemjsOYughogDfz1rMm9y0O+Q7TNbYLI5OvYETS5URJVLl2K3LeY/nBDeSVHCHJ25lxZ17GmJRL8LjtinzFLNz2MGfFZXJW3GFiPaWUaJAvVSgItGNz7vlMT32JrgldmupxI/IV+5g3ayHrVmVT4gvgjfWQPiqVmXOnVTlBLpQ/EGTZyu38d/k2cvMLSE5M4Jpxg5gweqBNfDsNAX+QzKVZZCzeQl5uAUnJCUyYPIyx1wy2X1dj2hCbTFVHzTlRtclUJpKABvjth/N59/CWSnWXdBnG3b1n4BEPAQ3w8+zneCs/q1K7KxIH85PU2/GVlpKZPZHhSbsrtSlRKAhCiXr4rKQzlyVmcmbn5AZ5prryFfu4Y+zjHCooqVTXNcHLs5n3E9sutsrz/YEgDz/2Om++Xfn5r7q8D7N/fC3RllTVWsAf5NEHF7Juza5Kdekj+/HAnCl4ou3X1ZjWItJkKvubfppEZKSIrBGRf4nILhF5QcRZMVNEPhWRh0Vks4hsE5F+bnkXEXnNXe5qg4gMFpEot32nkGt/JCIpIjJZRN4RkS0iskJEUprocU0r8Gbe+rBJKsC7h7ewNs/Z/XdFznthk1SAt/KzWJnzHgu3PczwpN1hNzPwCngBrwQ4M7aABbtvq8/HqBfzZi10ktQwD3CooISnZy+KeP6yldvDJqkAb769m+WrdtRXqG1K5tKssEkqwLo1u1iREf7PpTGm9bFX//VjGDAA2A+8BVzBqbVU81X1QhH5Ds5mAP8LPAxsUdXrRGQU8LyqDhWRfwPXA8+KyKXAp6qaIyLrgMtUVUXkf4H7gR826hO2Yj/L/jV5JYeaOoxGc6jkSNjy7yS9Q5foIihaw/ZPoYfAE2dHuFDJUgakFAFh90AAID7KWc6ic5SPHj22s/3TPtXH54/jteOTqn+QerA//RAJV0DwkIfjT3U+VeE+wNqV2fwgwvn/Xb4t4vX/uzyLa8YOitjGVJaxOPwXqVP1Wxk/aWjjBGOMaVKWqNaPd1V1L4CIbAXO4VSiWtYlswn4mvs5HZgCoKqrRKSriHQEXgZmAc8CN7nHAGcBL4tINyAW+KRiACIyA5gB0KtXr3p8tNYvr+QQB4tzmzqMJtcluojkmC/r9Zoip/6RiZYg7WKrv74Ijfb7EVXNSIQSnz9ifW5+QcT6nLzI9Sa8vNzIv265OccaKRJjTFOzRLV+hA5wC1D+17UkTHmF/icAFFgPXCAiScB1wFy3bh7wpKq+LiIjgYcqnaw6H5gPzhjVOjxDm5Xk7drUITSqQyVHKNXSSuWH/e1PflYl/J/SCjp7ioiNClZZr+r8wQfwaxTHQu5RZXz+OM5s1zhjWfd/fghVp0c1HG81k6mSExPIzSussj4lKeG04murkpITyMupOllNTunYiNEYY5qSJapN403gFmCOm3jmq2oBgIi8CjwJZKtq2fvojsA+93PzG+jXwv009ftNHUKjWp27jvl7nq9U/kzepQB867zbGJl8BcsObuA3u1+q8jrf73MzW/f9m/Hdnke1/Ov/suPCoPNNrSAYy4aD/bjn0qU1inFErZ6o7n714ktkLtvpBhxS4T7AlaNTI55/zbhBbM/eF6F+cD1F2rZMmDyMndv2Rqgf2njBGGOalE2mahoPAWkikgU8Rvnk82Xgfzj12r+s/T9FZC2Q30gxmlZqRNLlXNJlWNi6S7oM46qk4QCMSbmEKxLDJ1pXJA5mdMolTBvyEOvz+oQdo1qiTpJaoh4O+hKYnvpCfT5GvZg5dxpdE7xhB9l2TfBy15ypEc+fMHogV10eftztVZf3YfyoAfUVapsy9prBpI/sF7YufWQ/xky0LwDGtBW2PFUrZMtTmeoENMDavA2syVtHfslhEr1dGJmUzlVJwyuto7oy5z2WhayjOv7MyxhdaR3VRzgrbjlnxR0mxlOKT4N8qVEUBLxszr2A6akvNut1VJ+evYi1K7Mp8fnxxkZz5ehU7poztcbrqC5ftYP/Ls8iJ6+AlKQErhk3mPGjBth6n6ch4A+yIiOLjMVbyc05RnJKRyZMHsqYibaOqjGtTaTlqSxRbYUsUTXGGGNMS2HrqBpjjDHGmBbHElVjjDHGGNMsWaJqjDHGGGOaJVueqoGJSADYhrP4TQC4S1XfFpFzgGzgA5xF/DcC31Q9tcCliNwOjFfVm0PKEt3zzlLVyhuUG9PC+Yp9zJu1kHWrsinxBfDGekgflcrMudNqNLnJGGNM62E9qg2vSFWHquoQ4CfAz0PqPlbVocAgnN2nbqhw7iJgrIjEhZRNBV63JNW0Rr5iH3eMfZzMZTspKlWCEkVRqZK5bCd3jH4MX7GvqUM0xhjTiCxRbVwJQKWN1lU1ALwL9KhQXoCzOcDkkOKbgKpXYTemBZs3ayGHCkrcrbFCqHKooISnZy8Kf6IxxphWyRLVhtdeRLaKyC7gz8Ccig1EpB1wKZAR5vyXcJJTRKQ70AdY3XDhGtN01q3Kdj6E20EAWLsyu5EjMsYY05QsUW14Za/++wETgOdFTv5f+HwR2QocAj5X1aww5y8B0kUkAWdowL/cHthyRGSGiGwUkY15eXkN8yTGNLASX6U/2hXq/Y0UiTHGmObAEtVGpKrrgUQgyS0qG6N6AXCZiFwrIj3dHtitIvL/VLUIp6f1eiK89lfV+aqapqppSUlJ4ZoY0+x5Yz3V1NtkKmOMaUssUW1EItIP8OD0oJ6kqgeAHwM/UdUv3B7Yoar6B7fJS8APgBRgQ2PGbExjSh+V6nwIM0YV4MrRqY0ckTHGmKZkiWrDKxujuhV4Gbgt3Kt74DUgTkSuDFO3HOgOvKy2561pxWbOnUbXBG/YMapdE7zcNWdq0wRmjDGmSYjlPa1PWlqabty4sanDMKZOfMU+np69iLUrsynx+fHGRnPl6FTumjPV1lE1xphWSEQ2qWpa2DpLVFsfS1SNMcYY01JESlTt1b8xxhhjjGmWLFE1xhhjjDHNkg34Mo3KV+zjqVn/4vX9H5HXNxp/fBSJ0V6+mn4mRdGfcdh3hK6xXRiZfAUjki4nSuy7lDHGGNNWWaJaT0TkemARkKqqu6po8wDwdSAABIFvqeo7InIPMF9VTzRWvE3BV+zj9nGPk3WFUHh1O7dUSej5OVnFp3YcOuQ7wu7jH7P16Dbu7j0Dj0ReW9MYY4wxrZN1V9Wfm4F1uNudViQiw4FJwIWqOhgYA3zhVt8DxNXmZiItL3ubN2she3oEKLwg5uS6mMmdCuma8GWlZTMB3j28hbV5tmysMcYY01ZZoloPRKQDcAXwTapIVIFuQL6qlgCoar6q7heRu3HWSF0tIqvd6/3e3Q51h4g8HHKfT0VkloisA6Y15DM1hHWrsjnaP9Y5cNfJTO5cEHpYyZq8dY0RmjHGGGOaIUtU68d1QIaq7gYOi8iFYdosB3qKyG4ReUZERgCo6m+B/cDVqnq12/YBd5mGwcAIERkccp1iVU1X1QWhFxeRGW5yuzEvL6+eH69+lPgClMaXz0i90ZH3bs8vOdyQIRljjDGmGbNEtX7cDJQljgvc43JU9ThwETADyANeFpHbq7jeDSKyGdgCDAD6h9S9HO4EVZ2vqmmqmpaUlFSnh2ho3lgPMYXl3/GX+CMPk070dmnIkIwxxhjTjNlkqtMkIl2BUcBAEVHAA6iI3F9xu1N369Q1wBoR2QbcBjxX4XrnAvcCF6vqERF5DmgX0uTLBnqUBpc+KpUDO3dT1L29M0ZVhNwjCSTEFZcdVjIyKb3xAzXGGGNMs2A9qqdvKvC8qp6tqueoak/gE6BchiUifUWkd0jRUOAz93MhEO9+TsBJRo+JSAowsSGDb0wz507jvH0e4j8qPZmV5h6N51DBGWGT1Eu6DOOqpOGNHKUxxhhjmgvrUT19NwOPVShbiLMM1dqQsg7APBHpBPiBj3CGAQDMB5aKyAFVvVpEtgA7gD3AWw0Ye6OKjY3mueX389vZC3l91Ufk9fNQGh9Fwe6zGZWeQlH05xzyHSbR24WRSelclTTc1lE1xhhj2jDRcOsCmRYtLS1NN27c2NRhGGOMMcZUS0Q2uZPIK7HuKmOMMcYY0yxZomqMMcYYY5olS1SNMcYYY0yzZJOpjDHGtDhFJcW8snouXToup1N8AUcLEzh8bBw3jX4Qb4y3UWLwFfuYN2sh61ZlU+IL4I31kD4qlZlzpxEba/97NaY+2GSqBiYiZwK/AS4GSoBPcVYJuFtVp0Y471qgv6pWXFGgWjaZyhjTmhWVFPPvtycx+ILsSnVZH6Xy1cuX0N7bLsyZ9cdX7OOOsY9zqKCkUl3XBC/PZt5PbLvYBo3BmNbCJlM1ERER4FVgjaqer6r9gZ8CGilJxWnwel2SVGOMae1eWT2XwRdkU7GfRRUGX5DNK6vnNngM82YtdJLUMEEcKijh6dmLGjwGY9oCS1Qb1tVAqar+oaxAVbcCX4jIdgAReUdEBpTVi8gaEblIRG4XkafdshQReVVE3nd/Lm/k5zDGmGajS8flQOXd7MqOO3fMbPAY1q3KLn/TCkGsXVm5t9cYU3uWqDasgcCmatosAG4AEJFuQHdVrXjOb4E3VHUIcCHOZgDliMgMEdkoIhvz8vJOP3JjjGmmOsUXRKzvHH+swWMo8QWqqfc3eAzGtAWWqDa9V4Bp7ucbgH+GaTMK+D2AqgZUtdK/wqo6X1XTVDUtKSmpwYI1xpimdrQwIWL9kcKODR6DN9ZTTb1NpjKmPlii2rB2ABdFaqCq+4BDIjIYuBGnh9UYY0wVDh8bB4QdHgrAkWNjGzyG9FGp5W9aIYgrR6c2eAzGtAWWqDasVYBXRO4sKxCRi4GzK7RbANwPdFTVbWGusxL4tnu+R0QidycYY0wrdtPoB8n6KDXs8NCsj1K5afSDDR7DzLnT6JrgDTtGtWuCl7vmRJwva4ypIUtUG5A6a39dD4wVkY9FZAfwELC/QtN/ATfhDAMI53vA1SKyDWfM64Aq2hljTKvnjfHy1cuX8N6OO/ho71kcOhbPR3vP4r0dd3B9+n8aZR3V2Nhons28n3ETBtA+JoooDdI+JopxEwbw7Mof2zqqxtQTW0e1FbJ1VI0xxhjTUtg6qsYYY4wxpsWxRNUYY4wxxjRLlqgaY4wxxphmyUZ7NwARUeBJVf2he3wv0EFVH2rSwJqhgD9I5tIsMhZvIS+3gKTkBMZMGMSu9bt5a/UuSnwBvLEe0kelMnPuNJugYIwxxrQh9n/9hlECfE1Efq6q+U0dTHMV8Ad59MGFrFuz62RZXk4BO7ftBX8QKVVEoigqVTKX7WTz+sd4NvN+YtvFNmHUxhhjjGks9uq/YfiB+cD3K1aIyGQReUdEtojIChFJccsfEpG/isgaEdkjIneHnPMDEdnu/tzTaE/RwDKXZpVLUk9Shego8ESVKztUUMLTsxc1XoDGGGOMaVKWqDac3wG3iEjFvfzWAZep6jBOLfRfph8wHrgEmC0iMSJyEXAHcClwGXCniAxr8OgbQcbiLeEr3AW0NTqqUtnaldkNHZYxxhhjmgl79d9AVLVARJ4H7gaKQqrOAl4WkW5ALPBJSN1/VLUEKBGRXCAFSAdeVdUvAURkEXAlUC7LE5EZwAyAXr16NcxD1bO83ILIDSru+AKU+PwNFI0xxhhjmhvrUW1YvwG+CZwRUjYPeFpVBwHfAtqF1JWEfA7gfJGonK2FoarzVTVNVdOSkpJOK+jGkpRczU6wYTaj8NpkKmOMMabNsES1AanqYZxtUb8ZUtwR2Od+vq0Gl3kTuE5E4kTkDJwtWdfWa6BNZMLkKkYwuAmq+IOVyq4cndrQYRljjDGmmbBEteH9CkgMOX4I+KeIrAWqXRFAVTcDzwHvAu8Af1bVKgZ3tixjrxlM+sh+lStEwB+EQLBcWdcEL3fNmdp4ARpjjDGmSYmGeb1qWra0tDTduHFjU4dRIwF/kBUZWWQs3kpuzjGSUzoyZsJAdq3/kHWrdlHi8+ONjebK0ancNWeqraNqjDHGtDIisklV08LWWaLa+rSkRNUYY4wxbVukRNVe/RtjjDHGmGbJElVjjDHGGNMsWaJqjDHGGGOaJZuZ0sRE5G1Vvdz9nIGz+9Q6VZ0U0uZcnF2sugCbgemq6muKeE/XwSO5LNh9K30TvyA2KoAv6OHjE8lk+y4k0ZvMyOQrGJF0OVFS/XeoIl8xC7c9zFlxmSR6C8kviWfTocGsPZSCL7aUGJ+XXgVn89muIJ+ccYLSOOjQwUtcfAw+DdD9jARu7DuI687tz38yN7Hp+DNcMiCLLu2Oc6S4A3tyrmBG+hPExbYn4A+SuTSLjMVbyMs5RmlxKScOHydQ4qddrIf0UanMnDvNJnsZY4wx9cgmUzUjIjIaiAO+VSFRfQVYpKoLROQPwPuq+vuqrtNcJ1MdPJLLhvxxdI45UanumL89L+enEcTDJV2GcXfvGXjEU+W1inzFZGZPZHjS7kp17x3vwe8OXkrQfWFQcKw9ez/vCjEKYS7Zq7gdd176Mmkpn1aq25J3LpP6LOWpRzNYt2ZX5ZP9QcTnR4CuCV6ezbyf2HaxVcZtjDHGmPJsMlUzJiLHyz6r6kqgsEK9AKOAf7lFfwOua6z46tOC3bfSOeZEpQ2nVKFjdBGXJ3wMwLuHt7A2b0PEay3c9jDDk3aHvdbFHfZxRfznJ48TOhbRscuXTpIa5nvZ4NQNpKV8GvZaw5I+4Xerfxg+SVWF6CjwRIEqhwpKeHr2oohxG2OMMabmLFFt/roCR1W1bJP7vUCPJoynzvomfgE46/mHKjs+r13eybK/fvIi39/6f/ws+9dhr3VWXGbEa41I+KTccefOX7oNKl9rbPfsiNcacO57+DrG4IuPCdtAYz0E28cSbBfDsjd28+PvvRA2ZmOMMcbUjg2oa/7CpFaV+wVFZAYwA6BXr14NHVOdxEYFItfLqfpSLeVgcW6VbRO9hVXWAXSNLj+8ICam6nt3jTleZR1Al/bHUU8UQjB8A5GTv0sK5Bw4GvF6xhhjjKkZ61Ft/vKBTiJS9qXiLGB/xUaqOl9V01Q1LSkpqVEDrClfsOoxpwA+PVUfIzGc2S6ZJG/XsG3zS+IjXuuQP67ccWlp1fc+VNoh4rUOF3VAAkGqylNRhaDzI6qkdOsU8XrGGGOMqRlLVJs5dWa7rQbKNrm/Dfh300VUdx/k9wQIOxYUYE/xqQT7G+d+nV8PnctPU78f9lp7T4yNeK03Cs4td3zkyBlug8rXytyfGvFaOz65mNhjpcQWloZtIL4AUUU+oopLGT+iD489dUvYmI0xxhhTO5aoNiMishb4JzBaRPaKyHi36kfAD0TkI5wxq39pqhhPx/TUFzlSGhd2LOgxf3veKjgfgEu6DOOqpOERrzVtyEOsz+sT9lrvHe/BusKzTx4XHGvPscNnQICwAyne33kZG3POCXutLXnnMnPMr0kf2a/yiSLgD0IgCCJ0TfBy15ypldsZY4wxpk5seapWqLkuTwVl66jeRt/Ez0+to/plCtmlw0hql8zIpHSuShpei3VUH6FHXCZJ3gLySuLZfGgw6w6lUBJbSqyvnbOO6gdB9sR9SWkcxHfwEpcQS0nQT48OCdzYZzBfPTeV/67YzHuFv+PS/ll0aX+cw0Ud+CS3/DqqKzKyyFi8ldyDR911VL8kUFJKu9horhydyl1zpto6qsYYY0wtRVqeyhLVVqg5J6rGGGOMMaFsHVVjjDHGGNPiWKJqjDHGGGOaJRtQZ4wxxpg2y5k7cSt9E784OXfig/yeTE99ka4JXZo6vDbPelTrQEQeEJEdIpIlIltF5NIGvl/kFemNMcYYU2sHj+SyIX8cw1L2EOcpJVqCxHlKGZayh7U5ozh4pOqNZ0zjsES1lkRkODAJuFBVBwNjgC8a6F4iUoPp78YYY4yptQW7b6VzzImw62h3jjnBgt23NU1g5iRLgmqvG5CvqiUAqpqvqvtF5FMRSQQQkTQRWeN+fkhE/i4iq0TkQxG5s+xCInKfiLzn9sw+7JadIyLZIvIMsBno6Zb/SkQ2i8hKEWmeW08ZY4wxLUjfRKefKdw62k79540ckanIEtXaWw70FJHdIvKMiIyowTmDga8Aw4FZItJdRMYBvYFLgKHARSJyldu+L/C8qg5T1c+AM4DNqnoh8AYwu+INRGSGiGwUkY15eXmn+4zGGGNMqxcbFTitetPwLFGtJVU9DlwEzADygJdF5PZqTvu3qhapaj7OdqiXAOPcny04Paf9cBJXgM9UdUPI+UHgZffzP4D0MHHNV9U0VU1LSrIOV2OMMaY6vqDntOpNw7NZ/3WgqgFgDbBGRLYBtwF+TiX+7SqeEuZYgJ+r6h9DK0TkHODL6kKofdTGGGOMCfVBfk+GpexBtfzr/7LjD/J7MfH8povPWI9qrYlIXxHpHVI0FPgM+BSnpxVgSoXTvioi7USkKzASeA9YBnxDRDq41+0hIslV3DYKKNtE/uvAutN8DGOMMabNm576IkdK48KOUT1SGsf01BeaJjBzkvWo1l4HYJ6IdMLpRf0IZxhAKvAXEfkp8E6Fc94F/gP0Auao6n5gv4ikAuvF+RtyHPgfINyAmC+BASKyCTgG3FjfD2WMMca0NV0TunBZYDkLdt9G38TPQ9ZR7cX01BdsHdVmQLTimgymXonIQ8BxVf1lY90zLS1NN27c2Fi3M8YYY4ypMxHZpKpp4ers1b8xxhhjjGmW7NV/A1PVh5o6BmOMMcaYlsh6VI0xxhhjTLNkPaouEfk1zvqlv3GPlwFfqOr/use/Avap6pONHNcanN2wigEfcKeqbm3MGGrq4JFcFuy+lb6JX4QMSO/J9NQXbUC6McYYY2rNelRPeRu4HEBEooBEYEBI/eXAW00QF8AtqjoEeAZ4ooliiOjgkVw25I9jWMoe4jylREuQOE8pw1L2sDZnFAeP5DZ1iMYYY4xpYSxRPeUt3EQVJ0HdDhSKSGcR8eIsP7VFRGaJyHsisl1E5ou7tpSIXCwiWSKyXkSeEJHtbnk7EXlWRLaJyBYRudotv11EFolIhoh8KCKP1yDG9UCP+n7w+rBg9610jjlBxUUkVKFzzAkW7L6taQIzxhhjTItliarLXdvULyK9cBLW9TjroQ4H0oAsVfUBT6vqxao6EGgPTHIv8Szw/1R1OOXXQv2ue/1BwM3A30SkbOeqoThrog4CbhSRntWEOQF47XSes6H0TfwCIOyiyU79540ckTHGGGNaOhujWl5Zr+rlwJM4vZeX4yyy/7bb5moRuR+IA7oAO0RkLRCvqmVtXuRUApsOzANQ1V0i8hnQx61bqarHAERkJ3A28EWYuF4QkTMAD3BhuMBFZAbOxgP06tWr9k9+mmKjwu1TUPN6Y4wxxpiKrEe1vLJxqoNwXv1vwOlRvRx4y+0JfQaY6vaQ/gloB0j4y0E1dSUhnwNU/cXhFuBcnAT4d+EaqOp8VU1T1bSkpKQIt2wYvqDntOqNMcYYYyqyRLW8t3B6Qg+rakBVDwOdcJLV9ThJKUC+iHQApgKo6hGc8ayXufU3hVzzTZxEExHpg7ON6ge1DUxVS4H/Ay5zt15tVj7Id0YthBuj6tQ3fi+vMcYYY1o2S1TL24Yz239DhbJjqpqvqkdxelG34YwVfS+k3TeB+SKyHqcX9Zhb/gzgEZFtwMvA7aoa2pNaY6paBPwKuLcu5zek6akvcqQ0LuwY1SOlcUxPfaFpAjPGGGNMiyVasQvM1ImIdFDV4+7nHwPdVPV7TRFLWlqabty4sdHv66yjeht9Ez8PWUe1F9NTX7B1VI0xxhgTlohsUtW0cHU2mar+fEVEfoLza/oZcHvThtP4zuyczD2XLi1XNvH8JgrGGGOMMS2eJar1RFVfxnm1b4wxxhhj6oGNUTXGGGOMMc2SJarGGGOMMaZZslf/dSAiAZyZ/9HAJ8B0d0WA2l7nHmC+qp6o1wCNOU3OxLhb6Zv4RcjEuJ5MT33RJsYZY4xpNNajWjdFqjrU3Ub1MO42qXVwD84OV8Y0GweP5LIhfxzDUvYQ5yklWoLEeUoZlrKHtTmjOHgkt6lDNMYY00ZYonr61uNstYqInC8iGSKySUTWikg/EYkWkfdEZKTb5uci8qiI3A10B1aLyGq37mYR2SYi20XkF2U3EJHj7jnvi8gGEUlp9Kc0bcaC3bfSOeZE2M0bOsecYMHu25omMGOMMW2OJaqnQUQ8wGjgdbdoPjBTVS/CWZT/GVX14yxV9XsRGQtMAB5W1d8C+4GrVfVqEekO/AIYBQwFLhaR69zrngFsUNUhODtd3dkIj2faqL6JXwCE3bzBqf+8kSMyxhjTVtkY1bppLyJbgXOATUCmu6Xq5cA/5dT/4b0AqrpDRP4OLAaGq6ovzDUvBtaoah6AiLwAXIWzA5YPWOK22wSMrXiyiMwAZgD06mXblZq6i40KnFa9McYYU1+sR7VuilR1KHA2EIszRjUKOOqOXS37SQ05ZxBwFKjqtb1UUQ5Qqqe2EAsQ5guGqs5X1TRVTUtKSqrd0xgTwhf0nFa9McYYU18sUT0NqnoMuBvnNX8R8ImITAMQxxD389eArjg9pL8VkU7uJQqBePfzO8AIEUl0hxTcDLzRWM9iTJkP8nsChB2j6tRbj70xxpjGYYnqaVLVLcD7wE3ALcA3ReR9YAfwVRFJBB4Dvqmqu4Gngafc0+cDS0VktaoeAH4CrHavt1lV/924T2MMTE99kSOlcWHHqB4pjWN66gtNE5gxxpg2R7Rit4lp8dLS0nTjxo1NHYZpwZx1VG+jb+LnIeuo9mJ66gu2jqoxxph6JSKbVDUtXJ1NpjLGVHJm52TuuXRpubKJ5zdRMMYYY9ose/VvjDHGGGOaJUtUjTHGGGNMs2Sv/k2bVd1+9kENsOvYcnYe+y/HS3MpKerAls0pbN6SjPiFHnEduH38xXxl5ECKSop57q0f07/7WyS3P05uUQcydg0g87NhlMZG4S0OMOaCjVzZZwed253gsC+O1QcH8EnBeG7qN4ypFwzEE2XfG40xxphQNpmqAYlIANgWUrRAVR9r6PvaZKrqle1n3znmRKW6I6VxXNJ1KVtP/IE9x9dWqv/k4zNZufwiVKPwFCmjevfk8tHzuLLbx5Xars49jwfWX8Os9Ne5qFPlHZ02HevJrHe/yrizU/nd1dcSbcmqMcaYNsYmUzWdso0BTDOzYPetDEtx9rMPXYapbD/7xZ99ndL2lfdgUIVzzz9I77572Z3dk0B7QXou5spuH4e91tXJe/jJpcu4qNPnYesv6vgFk87L4vWPPSz6aAc39BnUgE9tjDHGtCzWfdMEROQiEXlDRDaJyDIR6eaWXyAiK0TkfRHZLCLnuxsHPCEi20Vkm4jc2NTxtwbV7Wd/TsecsOed3O8+9fOTBxMG74h4rXHJH0asv+2c9Zx/9kH+tveVWj6FMcYY07pZotqw2ovI1pCfG0UkBpgHTFXVi4C/Ao+67V8AfqeqQ4DLgQPA14ChwBBgDPBEWWIbSkRmiMhGEdmYl5fX8E/WwlW3X320RK7v0KHo5Ofk9seruVbkWLxRfryxAUopitzQGGOMaWPs1X/DqvTqX0QGAgOBTHG61DzAARGJB3qo6qsAqlrstk8HXlLVAJAjIm8AFwOvh15XVefj7HRFWlqaDTyuhi/oIdoTrLLer5H3sz9+vP3Jz7lFHTizXdXJqr+a342SYDQlPg/to9pHbmiMMca0Mdaj2vgE2KGqQ92fQao6zi2vqr2pZ9XtZ//psZSw553c7z6718mDjKwBEa+1PLd3xPq/fTqcjz87k9vOuqGWT2GMMca0bpaoNr4PgCQRGQ4gIjEiMkBVC4C9InKdW+4VkTjgTeBGEfGISBJwFfBuE8XealS3n/3XznuF8zpcWek8EWfW/4cf9AQRPEVK1BfXsvbA+WGvtTr3PH62fjybjvYKW7/pWE+WfDyYCef0YcoFA+r5KY0xxpiWzZanakBhlqfKUNUfi8hQ4LdAR5zhF79R1T+JSG/gj0AiUApMAz4BHgcmAgrMVdWXI93Xlqeqmer2sy9bRzX72FIKS3PwFXVg8+Yz2bwl6eQ6qndMuIRrRgxw11H9Cand3yKlfSE5JzqQsWsgKz8fis9dR3X0+Ru5su9OurT7kkO+M1hzsD+fFo7npr4XMuWCAbaOqjHGmDYp0vJUlqi2QpaoGmOMMaaliJSoWheOMcYYY4xplixRNcYYY4wxzZIlqsYYY4wxpllq8euohkxYEiAA3KWqbzfQvW4HngD2hRR/XVV3Vmh3JvAbnPVOS4BPgXsAH7BEVQc2RHzGGGOMaRv8wSCLdu3g5eztHDheSLcO8dyYOpAp/U5/cq4z2fhW+iZ+ETLZuCfTU1+ka0KXenqCmmnxiSohi+qLyHjg58CIBrzfy6p6V1WV4qzi/yrwN1W9yS0bCqQAXzRgXMYYY4xpA/zBIHctW0LGng9Plu0/Xsimg/tZ9dknPD1+EtF1TFYPHsllQ/44hqWcOFkW7QkyLGUPa3NGcVlgOWd2Tj7tZ6ip1vbqPwE4UnYgIveJyHsikiUiD7tl54hItoj8SUR2iMhyEWkvIt0rbHcaEJGz6xDD1UCpqv6hrEBVt6rq2tBGbhxrRWSz+3O5W95NRN50Y9guIle6a6g+5x5vE5Hv1+lXxxhjjDEt3qJdO8olqaEy9nzIog92hq2riQW7b6VzzImwm9R0jjnBgt231fnaddEaelTbi8hWoB3QDRgFICLjgN7AJTjDAl4XkauAz93ym1X1ThF5BZiiqv8AhrrnfhcYoaqfhbnfje62pmWGq2roJu0DgU01iDsXGKuqxe76qS8BacDXgWWq+qiIeIA4N64eZUMGRKRTDa5vjDHGmFbo5eztEetfyd7GDal1G2XYN9F5+Rtukxqn/vM6XbeuWkOiGvrqfzjwvIgMBMa5P1vcdh1wEtTPgU9Udatbvgk4p+xiInIF8L9A5W2JHBFf/ddCDPC0OywgAPRxy98D/ioiMcBrqrpVRPYA54nIPOA/wPKKFxORGcAMgF69etVDeMYYY4xpjg4cL4xYv78wcn0ksVGB06qvb63q1b+qrsfZ1SkJpxf156o61P25QFX/4jYtCTktgJuwi0g34C/Ajap6vI5h7AAuqkG77wM5wBCcntRY9xnexNkmdR/wdxG5VVWPuO3WAN8F/lzxYqo6X1XTVDUtKSmpjqEbY4wxprnr1iE+Yn33+Mj1kfiCntOqr2+tKlEVkX6ABzgELAO+ISId3LoeIlLl6F+3B/MV4Eequvs0wlgFeEXkzpBrXywiFSd4dQQOqGoQmO7GjTsuNldV/4STNF8oIolAlKouBB4ELjyN+IwxxhjTgt1YzWv9G1IH1fnaH+T3BAg7RtWpb9y3tq0hUW1fNgEKeBm4TVUDqroceBFYLyLbgH8Bkb5iXI6znNTDIROquodpd2OFSVeXh1aqsyft9cBYEflYRHYADwH7K1znGeA2EdmA89r/S7d8JLBVRLYAU4CngB7AGvcZnwN+Uu2vijHGGGNapSn9BjDhvN5h6yac15spffvX+drTU1/kSGlc2DGqR0rjmJ76Qp2vXReiFVNm0+KlpaXpxo0bmzoMY4wxxjQQfzDIog928kr2NvYXFtI9Pp4bUgcxpW//elpH9Tb6Jn4eso5qL6anvtAg66iKyCZVTQtbZ4lq62OJqjHGGGNaikiJamt49W+MMcYYY1ohS1SNMcYYY0yzZImqMcYYY4xpllrDgv+nRUQCwLaQogWq+piI3APMV9UTbrv/Al9X1aOnca/ngCWq+q+Qsu7Ab1V1al2vayJzBoXfSt/EL0IGhfdkeuqLYQeF+wNBlq3czn+XbyM3v4DkxASuGTeICaMH4vGc3ne7Il8xC7c9zFlxmSR6C8kviWfvibFMG/IQ3mhvra8X8AfJXJpFxuIt5OUWkJScwITJwxh7zeDTjtUYY4xpam1+MpWIHFfVDmHKPwXSVDW/Hu/1HBUS1YZgk6lOOXgklw354+gcc6JS3ZHSOC5LXM6ZnU8tr+sPBHn4sdd58+3KS+ledXkfZv/4WqLrmAAW+YrJzJ7I8KTK116f14exqUtpH9uuxtcL+IM8+uBC1q3ZVakufWQ/HpgzBU+0JavGGGOaN5tMVUsicjfQHVgtIqvdsk/dhfcRkR+IyHb35x637AwR+Y+IvO+W31jDe50jItvdz++IyICQujUicpGIXCIib4vIFve/fev5kVutBbtvpXPMibALF3eOOcGC3beVK1+2cnvYJBXgzbd3s3zVjjrHsnDbwwxP2h02luFJu1m47ZFaXS9zaVbYJBVg3ZpdrMjIqmuoxhhjTLPQ5l/9424YEHL8c1X9rYj8ALi6Yo+qiFwE3AFcirNN6zsi8gZwHrBfVb/itutYh1gWADcAs93tXLur6iYRSQCuUlW/iIwBfoazGYCpRt/ELwDCLlzs1H/OLXf+6WR5bn5BxOv9+pnlvPDKhkrlZ6Z05Fdzb4h47llxmRFj6RGXifNbWzMZi7dUU7+V8ZOG1vh6xhhjTHNjiSoUqerQWrRPB15V1S8BRGQRcCWQAfxSRH6B83p/bR1ieQXIBGbjJKz/dMs7An8Tkd6AAjEVTxSRGcAMgF69Gnd7s+YsNipQbf3e/UdqfD2fr3btQyV6CyPWJ3kjJ8kV5eVGbp+bc6xW1zPGGGOaG0tUa0/CFarqbre39Rrg5yKyXFVr9S5XVfeJyCERGQzcCHzLrZoDrFbV60XkHGBNmHPnA/PBGaNam/u2Zr6gh2hPMGL9Wd07nzzOzS/A56s6uY2N9ZCcmFCp/MyU6jvQ80viSWl3vMr6vJLK140kKTmBvJyqk9XkGsRkjDHGNGeWqFatEIgHKk6mehN4TkQew0larwemu7P3D6vqP0TkOHB7He+7ALgf6KiqZasRdAT2uZ/ret026YP8ngxL2YNq+VfuZccf5PfihT/debL8P8uzePypjCqv9/3vjOOasYPqFMveE2MZ0PH5KmPZd2Jsra43YfIwdm7bG6F+aJ3iNMYYY5oLm0zljlEN+XnMLZ8PLC2bTFVGVTcDzwHvAu8Af1bVLcAg4F13vOsDwNwq7vdHEdnr/qwPU/8v4CacYQBlHsfppX0L8NTpKduo6akvcqQ0Luy40COlcUxPfaFc+YTRA7nq8j5hr3XV5X0YP2pA2LqamDbkIdbn9Qkby/q8PkwbMrtW1xt7zWDSR/YLW5c+sh9jJg6ua6jGGGNMs9Dml6dqjWx5qvKcdVRvo2/i5yHrqPZieuoLVa6junzVDv67PIucvAJSkhK4Ztxgxo8aUE/rqD5Cj7hMkrwF5JUksO/EWKYNmV3ndVRXZGSRsXgruTnHSE7pyITJQxkz0dZRNcYY0zJEWp7KEtVWyBJVY4wxxrQUto6qMcYYY4xpcSxRNcYYY4wxzZLN+jfGGGMagDM+/lb6Jn4RMj6+J9NTXww7Pt4YU5n1qDYTInKWiPxbRD4UkT0i8rSIeN3tU8tWJHhfRK5v6liNMcZEdvBILhvyxzEsZQ9xnlKiJUicp5RhKXv4/+3deXxV1bn/8c+XIEFkECSggEgVUWRU44yKImNx6EVFO9qJ29aO92dbO1iHWvW29ra31g60t1pvW5VesFWrDCo44hAECYjigAODEAQhCARJnt8fZwcP4eQkgQwnyff9euXF2evZe+1nEyNP9l57rcfXns07G9c1dYpmzYIL1RwgScAM4B8RcSRwJLA/qWmplgCFyepZ40hNb+U74WZmOeyu5Z+m635bqfq+cgR03W8rdy3/TNMkZtbMuFDNDWcD2yPiNoCIKAe+BXwaaBMRO5P92pNaQtXMzHLYUd3fBsg4b3Iq/lYjZ2TWPLlQzQ2DgAXpDRGxGXgD6C/pJElLgWLgS2mF6y6SpkgqklRUUlLSGDmbmVk12rWpfinm2sTNLMWFam4Qme+UCiAinomIQcAJwPckta+6Y0RMjYjCiCgsKCho2GzNzCyrHRXZFxGsKW5mKS5Uc8NSYLeJbiV1BnoCL1e2RcQy4H1gcKNmZ2ZmdfLy+kMBMo5RTcX7NnJGZs2TC9Xc8DDQQdKnASTlAT8Hfg0cXPnylKTDgKNIDQkwM7Mc9amBf2PjBx0yjlHd+EEHPjXwr02TmFkz40I1B0RqHduPARdKegV4F6iIiJ8AI4AXJC0C7gG+EhHrmyxZMzOr0UGdu3Fy99ksXHsEW8v3Y2e0YWv5fixcewSn93zE86ia1ZKi6nMJa3KSTgXuBP4tIhbUtH9VhYWFUVRUVP+JmZmZmdUzSQsiojBTzPNx5qCIeAo4rKnzMDMzM2tKfvRvZmZmZjnJhaqZmZmZ5SQ/+jfLcdt2bGd68bX06TCH7vmlrC/rxMqto7lo2DXkt82vl3PsLK9g5pxi/jbtGdat34wqgoO7HMClF5/C2InDyMvz77RmZtb4WvzLVJLKSa3oVOkCoB/wT+B1YH/g/oi4Itn/MuBnwKq0Yz4ObAWWkTavKfBfEXGHpM+RWvI0SN2l/gEwBjgNaAd8JO24vwHHR8Tk5HydgYXAOcDVSS7/l5Z/v+rOW901+2WqlmPbju3MWTaeUwqW7xGbXzKA0QMfZP92e6z/UCc7yyu45sZ/8vj8V/aItdlRzpnHH8FV119IXlsXq2ZmVv9a+8tU2yJieHpDUvw9HhETJe0PLJR0T0Q8mexyd0R8NcMxr2Xoqw+pwvS4iNgkqSNQEBH/TDvu/srjJAl4QtI5EfEQcB3wp4hYoaoT7n1oj/Na6zC9+FrGHrKciN3XDI+AUwqWM734Oj55/A37dI5ZDy9JFakZTlLRLo/H57/CQzMXM3bi8H06j5mZWV21+lskEbENWAT03ssuegClwJakvy0RsSLL+QL4MvBLSYXAKFJ3cM320KfDHICMk4YD9E7i++K3v39k906rnKQ8P49bfvYgn734Vq78hicpNzOzxtMa7qjun0yWD7AiIj6WHpTUFTgSeCytebKkEWnbpyR/HpHWF8DXgKeAtcAKSQ8DMyLivmwJRcRiSbNIrUh1QUTsqOEa9jhvRDxe5TqmAFMA+vb10nwtRff80qzxgvzN+3yOrWUfZI1HG7FjxwesenvDPp/LzMysLlpDobrHo//E6ZIWk1qS9KaIeCctlunRP1TzCF7SOOAEUndHfyHp+Ii4poa8bgXGR8TcWlxDjY/+I2IqMBVSY1Rr0ac1A+vLOtGz/ZZq4yVlnff5HB3y96N0e/W/K6kiaNeuLQU9O9PzkAP3+XxmZma11Zof/T8eEUOBIcCXJQ3f244i5dmIuBG4BJhUi8Mqki+zaq3cOhpIDR9NV7m9Konviy//+9m7d1rlJHll5Xzt2+O5bdrl3PTfn9jn85mZmdVWay5UAYiI5cCNwHf35nhJvSQdl9Y0HHizHlIz46Jh1zC/ZEDG4aPzSwZw0bCr9/kc40YN5vRTjsw4RrXNjnLOOOVIzhk/dJ/PY2ZmVlet4dF/bfwOuELSR5LtqmNUvwKsZs+xon8iNc3VzZJ6AduBEuBL+5DL7yX9Mvn8NnBppvNGxK/24RzWTOS3zWf0wAeZXnwdvTvMoSB/MyVlnVm1dTQXDbu6XuZRzctrwzXfO5+Zc4q58+/PsLYkNY/qIQd25NKLT2bMRz2PqpmZNY0WP49qa+R5VM3MzKy5yDaPqm+TmJmZmVlOcqFqZmZmZjnJhaqZmZmZ5SS/TLWXJJUDxcB+wE7gz8AvI6LOU05JugyYHRGr6zVJazLlUc5jJfOZt+5J3t2xgW7tutIjvxevb3mX9TveoyC/K2MOPplzep5Invz7YnXKd1Yw58HFzLxvISXrNlPQozPjzj2W0ROG+gUvM7NWwIXq3tu1kICkHsDfgC7A3swXdBmwhNTMArUiqW1E7NyLc1kDK49yfvXKVJ7dsHBX27s7NvLKltfZUdGGrTvbUVL2Hi9uXsFzG5byvYGXkae8Jsw4N5XvrOAnV03niXkv7WorWbuZF4tX8uxTr/CDH08ir62LVTOzlsz/l68HEbGO1PKlX1XKZZJ+XRmXdL+kkZLyJN0uaYmkYknfknQhUAj8VdIiSftLOl7So5IWSJol6ZCkn3mSbpD0KPCNJrlYq9FjJfN3K1IrRUC7NhW0a1O+q+3J9Yt5eO1zjZleszHnwcW7Fanpnpj3Eg/NXNzIGZmZWWPzHdV6EhGvS2oD9Miy23Cgd0QMBpB0YES8J+mrwBURUSRpP+AW4PyIKJE0GfgJ8LmkjwMj4syGuxLbV/PWPZmxvXI+/XZtytlR8eGP3qx3nmbMwSc3RmoN7spv/JW1a96rl75K1m7OGr/lZw9y1x2Z/67rquchB3rVLTOzHORCtX6phvjrwOGSbgH+BczOsM9RwGBgjlKVTR6wJi1+d8YTS1NI3dWlb9++dcva6tW7OzZkjbfR7nMXl5RtbMh0GtXaNe+x6u3s119fduzY2WjnMjOzpuFCtZ5IOhwoB9aRerkqfVhFe4CI2ChpGDAWuBy4mA/vlO7qClgaEadUc6r3MzVGxFRgKqQm/N/Ly7B6cFC7bry7o/risyJ2/32mIL9rQ6fUaHoecmC99VWydjM7dlQ/DLtdu7YU9OxcL+eqz7zNzKz+uFCtB5IKSC3D+uuICElvAF9JhgL0Bk5M9usO7IiI6ZJeA25PuigFOiWfXwYKJJ0SEfOToQADImJp412R7YuRPU5j+ZbX9miPSD3+31Gx+4tTY1vIY3+gXh+fz7xvEf91w33Vxr/27fGMnTi83s5nZma5xy9T7b39k5eflgIPkXqMf20SexJYQWr6qpuB55P23sA8SYtIFanfS9pvB36XtOcBFwL/KekFYBFwasNeitWnMwtO5cRux+7RnipS2+xWqJ7WfSijep7YmOk1G6MnDGXEyKMzxkaMPJpzxg9t5IzMzKyxKcJPiVuawsLCKCoqauo0WrXyKOfxkqeZV/IE68s2cFC7bvTIP4TX0uZRHXvwyYzyPKpZle+s4KGZi5l53yLWrd1Ej55dGHfucM4Z73lUzcxaCkkLIqIwY8yFasvjQtXMzMyai2yFqm9JmJmZmVlOcqFqZmZmZjnJhaqZmZmZ5aQWNT2VpIOAh/hXwQcAAF9gSURBVJPNg0nNa1qSbJ8YETuaKK83gAURMSnZvhCYGBGXNUU+Zmb1qTzKeaxkPvPWPcm7O1IvD47scRpnFpxKG78s2Ci27djO9OJr6dNhDt3zS1lf1omVW0dz0bBryG+b39TptQjlOyuY8+BiZt63kJJ1myno0Zlx5x7L6Al+ubMhtahCNSLeJbVMKZKuAbZExM1NmVOaQkmDPB+qmbUk5VHOr16ZyrMbFu5qe3fHRpZveY1F7xXz9SOnkKe8LD3Yvtq2Yztzlo1n7CHLd7X1bL+FQV3uYNbSpxk98EH2b9e+CTNs/sp3VvCTq6bzxLyXdrWVrN3Mi8UrefapV/jBjyeR19bFakNo8X+rkm5P7mBWbm9J+/wdScWSXpB0U9L2dUkvSlos6a6krZukfyRtT0samrRfI+lPkuZJel3S17OkcjPw/Qz5HZD08ZykhZLOT9ofSDvPQkk/Sj7/WNIX9v1vxsxs3z1WMn+3IjXdsxsW8njJ042cUeszvfhaTilYTtVJfCLglILlTC++rmkSa0HmPLh4tyI13RPzXuKhmYsbOaPWo8UXqtWRNB64ADgpIoYBP01CVwLHRsRQ4EtJ27XAwqTt+8AdaV0dTWpJ1BOBq5OVpDKZBhwnqX+V9h8Aj0TECcBZwM8kHQA8BpwuqTOpJVlPS/YfATy+F5dsZlbv5q17Mnu85IlGyqT16tNhDpBaVCRd5XbvJG57b+Z9mX8Z+zC+qHESaYVabaEKnAPcFhFbASJiQ9K+GPirpE+SKhAhVRz+b7LfI8BBkroksX9FRFlErAfWAT2rOV858DM+XI2q0hjgymRVqnlAe6AvqWL0jOTc/wI6SuoA9IuIl6t2LmmKpCJJRSUlJVXDZmYN4t0dG7LG15dlj9u+655fmjVekL+5kTJpuUrWZf87XLd2UyNl0vq0hkJ1J8l1ShLQLmkXkGm1g48CtwLHAwsktU32rary2LK0tnKyj/v9X1LFZ9+0NgGTImJ48tU3IpYBzwGFwOmk7q4uBL4ILMjUcURMjYjCiCgsKCjIkoKZWf05qF23rPHu+dnjtu/Wl3XKGi8p69xImbRcBT2y/x326Nkla9z2XmsoVN8gVXQCnA9UPpqfDXwuuUtZOQ61DXBoRMwFvgMcCHQkVSh+ItlvJLA+Iur8K2pEfAD8AvhmWvMs4GtJEY2kY5N9dwBvAxcDT5O6w3oFfuxvZjlkZI/TsscLRjRSJq3Xyq2jATKOUQVYlcRt740799ga4sMbJ5FWqDUUqn8AzpT0LHAS8D5ARMwE7gWKksfuVwB5wF8kFZO6g/mLiHgPuIbUW/uLgZuAz+xDPv/D7nddf0yqeF4saUmyXelxYG0yPOFxoA8uVM0sh5xZcCondsv8j/iJ3Y7ljIJTGjmj1ueiYdcwv2RAxjGq80sGcNGwq5smsRZk9IShjBh5dMbYiJFHc874oY2cUeuhqPormDV7hYWFUVRU1NRpmFkrUR7lPF7yNPNKnmB92Qa653djZMEIzig4xfOoNpLUPKrX0bvDHAryN1NS1plVW0dz0bCrPY9qPSnfWcFDMxcz875FrFu7iR49uzDu3OGcM97zqO4rSQsiojBjzIVqy+NC1czMzJqLbIWqfwUwMzMzs5zkQtXMzMzMclKLWkLVrKXbWVHB9FeXcPfLxax5fzOHHNCZyUcN4aOH9mf6ozfQrctsDuy0mfdKO7Nh0xguGXUV+fvt/fi0neUVzHp4CQ/MLmbd+s306N6ZCWOGMG7U4AYbk+X1tM3MrJLHqNaSpIOAh5PNg0nNmVo5s/4w4AVShf8K4FMR8Z6kfsD9ETE4mdbqn0m8DanFAT4eEeskXUZqMYBVaaf8OLAVWAa8TGr+1yLg88k0V9XyGNWWaWdFBZfPvZeZbyzfrb2NKvjRwJmc1OeVPY5Z/OpAzj/1fvbPr/s63zvLK7j2pnt57Knle8TOOHUAV195Hm3ruXDMtJ52pREjj/Z62mZmLZDHqNaDiHi3clJ+4Hekpq6q3H4/+TwY2ABcXk03jyf7DSU1oX/6fnenTfo/PCJeTNpfS84xhNT0VBfX/9VZczD91SV7FKkA5xyyjJP6vJJxDsWh/Zcxbe71e3W+WQ8vyVikAjz21HJmP7J0r/rNxutpm5lZOj/6r3/zgawTqiWT+3cCXq1tpxFRnswF23vf0rNc9ckHp7FyS/XL8K1+P/MaE2N6pwrG6tb5PuDgWYz8+2EA9OnYhb+Mr/l3nf/3w2ksXvp21n1+8ZvZPPzoMn5+ff397lSb9bTHThxeb+czM7Pc5kK1HknKA0aRmtQ/k9OTxQUOIrXwwPfTYpMlpS/hstss2ZLak1qw4BvVnHsKMAWgb9++mXaxHLdyyyZWbN5Y5+MK2mdf57t7h8117vedtZvYsaM86z47dpTzTj2vb+31tM3MLJ0L1fqxf1KA9gMWAHOq2e/xiJgIIOm7wE+BLyWxuyPiq+k7J6uqHpH0fSTwfxGR8dlnREwFpkJqjOo+XIs1kT4ds68Vvfr9zZSV71k8lmzvRI/9t1R73PqtnflI5661Okelg3t2Yd36zVmL1Xbt8ji4nte3LujRmZK11RerXk/bzKx1caFaP7ZFxHBJXYD7SY09/VUNx9wLTK9F368lfR8CzJN0XkTcu4/5Wg6q6ZH83csX853HZ+7RPnvVIAZ1XUPE7o//K7fff2cs8y76Yp1y+fn1F/Ov2Yv56X/veb5K3/rKGCaMHlKnfmsy7txjebF4ZZb48Ho9n5mZ5Ta/TFWPImIT8HXgCkn71bD7COC1OvS9BrgS+N7eZ2jN2YX9BzOu34A92h9aPZBnVh6ZcYzq4lcHcsmoq/bqfONGDeaMU/c8H6Te+h979qC96jcbr6dtZmbpfEe1nkXEQkkvAJcAj1cJV45RFbAJ+EJarOoY1a8Aq6sc/w/gGkmnR0TVvq2Fy2vThlvPOo8Zry7l7uWLWb1lM706dmbygKFMOPTrTH/0Brp2mUPXTpvYWNqFjZtG79M8qnl5bbj6yvOY/chSHpi9mLUlm+lZ0JkJY4Yy9uxBDTKnaV5eG37w40leT9vMzADPo9oieR5VMzMzay48j6qZmZmZNTsuVM3MzMwsJ7lQNTMzM7Oc5JepGpCkcqA4remuiLhJ0jeBqRGxNdnvAeDjEfFe42dpuaB8ZwVzHlzMzPsWUrJuMwU9OjPu3GMZPcEvEJmZWevlQrVhbYuI4Rnavwn8BdgKEBETGjEnyzHlOyv4yVXTd1vjvmTtZl4sXsmzT73CD348iby2LlbNzKz18b9+jUzS14FewFxJc5O2NyR1Tz7/h6Qlydc3k7YDJP1L0gtJ++QmuwCrd3MeXLxbkZruiXkv8dDMjIuRmZmZtXi+o9qwKpdWrXRjRPxK0n8AZ0XE+vSdJR0PfBY4idRcq89IehQ4HFgdER9N9vM6ki3IzPsW1hBfxNiJwxsnGTMzsxziQrVhVffovzojgHsi4n0ASTOA04GZwM2S/hO4P9Nk/5KmAFMA+vbtu695WyMqWVf92vYA69ZuaqRMzMzMcosf/ecWZWqMiOXA8aRezLpR0o8y7DM1IgojorCgoKCB07T6VNCjc9Z4j56+gW5mZq2TC9WmUQp0ytD+GHCBpA6SDgA+BjwuqRewNSL+AtwMHNd4qVpDG3fusTXEhzdOImZmZjnGhWrD2l/SorSvm5L2qcCDlS9TVYqI54HbgWeBZ4A/RsRCYAjwbDLe9QfA9Y11AdbwRk8YyoiRR2eMjRh5NOeMH9rIGZmZmeUGRURT52D1rLCwMIqKipo6DauD8p0VPDRzMTPvW8S6tZvo0bML484dzjnjPY+qmZm1bJIWRERhpphfpjLLAXlt2zB24nC/3W9mZpbGt2rMzMzMLCe5UDUzMzOznORC1czMzMxykseo1hNJAh4HfhIRDyZtFwOfAz4FrAa+GhG/TzvmDVJTVQWwEfh0RLyZxLZEREdJbYBfAmcn+20HLo6IFY10aWb7pDzKeWjtc8x+52lKyjZSkN+VMQefzDk9TyRP9f+7cvnOCuY8uJiZ9y2kZN1mCnp0Zty5xzJ6gl9MMzNrbvzWfz2SNBj4O3AskAcsAsYBY4FLgfKIGJm2/xtAYUSsl3Qt0CsivpjEKgvVS4FJpIrTCkl9gPcjYmN1efitf8sV5VHOjctu58n1i/eIndZ9KN8beBl5yqu/8+2s4CdXTeeJeS/tERsx8mh+8ONJ5LV1sWpmlkuyvfXv/2PXo4hYAtwHfBe4GrgjIl4jVaT+P6CPpN7VHD4fyBQ7BFgTERXJOVZmK1LNcslDa5/LWKQCPLl+MQ+vfa5ezzfnwcUZi1SAJ+a9xEMzM+diZma5yYVq/bsW+DgwHvippEOBgyPiWWAaMLma48YB/8jQPg04N1kw4OeSsi9jZJZDZr/zdNb4rBridTXzvoU1xBfV6/nMzKxhuVCtZxHxPnA38L8RUQZcQqrYBLiL1N3VdHMlrQPOAf6Wob+VwFHA94AK4GFJo6ruJ2mKpCJJRSUlJfV2PWb7oqQs+83/muJ1Pt+6zVnj69ZuqtfzmZlZw3Kh2jAqki9IFaaXJeNR7wWGSToybd+zgMOApcB1mTqLiLKIeDAivg3cAFyQYZ+pEVEYEYUFBQX1diFm+6Igv+s+xet8vh6ds8Z79OxSr+czM7OG5UK1AUk6CjggInpHRL+I6AfcSOou6y4RsQ34JvBpSd2q9HGcpF7J5zbAUODNRkjfbJ+NOfjkrPGxNcTraty52UfGjDt3eL2ez8zMGpYL1YZ1KXBPlbbp7Pn4n4hYA9wJXF4l1AO4T9ISYDGwE/h1/adqVv/O6Xkip3UfmjF2WvehjOp5Yr2eb/SEoYwYeXTG2IiRR3PO+My5mJlZbvL0VC2Qp6eyXFIe5Ty89jlmpc2jOvbgkxnVgPOoPjRzMTPvW8S6tZvo0bML484dzjnjPY+qmVkuyjY9lQvVFsiFqpmZmTUXnkfVzMzMzJodF6pmZmZmlpPaNnUCZnVR23Xct5VtZ9rc6+nWZTYHdtrMe6Wd2bBpDJeMuor8/fKb8ArMzMystlrkGFVJPyC1OlQ5qflM/z0intmLfoYDvSLigX3I5T+AQRHx+WT7E8DHI+Kjkr4EbI2IO/a2/0xa6hjV2q7jvq1sO/98aiJD+y/bY7/Frw7k/FPvZ//89o2RspmZmdWgVY1RlXQKMBE4LiKGklrx6e297G44MKGa89T2bvSvgOMlnSbpQOB64GsAEfG7+i5SW7LaruM+be71DO2/jKq/g0XA0P7LmDb3+oZO1czMzOpBiytUgUOA9cnypUTE+ohYDSDpR5Kek7RE0lRJStrnSfpPSc9KWi7pdEntSK0UNVnSIkmTJV2THDcbuEPSYZIelrQ4+bNv1WQiYifwFeBW4KfAnyLi9eS810i6orockvYOkqYl57hb0jOSMv7W0dLVdh33bl1mA5D67n6ocrtrlzn1nZqZmZk1gJZYqM4GDk2Kvd9IOjMt9uuIOCEiBgP7k7rzWqltRJxIaoWoqyNiB/Aj4O6IGB4Rdyf7HQ+cHxEfJzXx/h3Jndu/krp7uoeIeApYRuru7k+z5L5bDknbV4CNyTl+nJx/D5KmSCqSVFRSUpLlFM1XbddxP7BT9v26dvJ672ZmZs1BiytUI2ILqWJuClAC3C3psiR8VnJHshg4GxiUduiM5M8FQL8sp7g3WfIU4BTgb8nn/wVGZDpAUkegENgPKMjSd6YcRgB3JddWuTrVHiJiakQURkRhQUG2UzRftV3H/b3S7PttLPV672ZmZs1BiytUASKiPCLmRcTVwFeBSZLaA78BLoyIIcAfgPQ3asqSP8vJPhvC+9lOXU37tcBfgJ8Av8hyfKYcVM2+rU5t13HfsGkMQMYxqgAbN42u79TMzMysAbS4QlXSUZKOTGsaDrzJh0Xp+uQO54W16K4U6JQl/hRwSfL5E8ATGfIZAnwU+E9gKnCYpLpUSk8AFyd9HQMMqcOxLUpt13G/ZNRVLH51YMYxqotfHcglo65q6FTNzMysHrTEeVQ7Arckb9jvBF4FpkTEe5L+ABQDbwDP1aKvucCVkhYBN2aIfx34k6Rvkxpm8Nn0YPKy1m+Bb0XE9qTtK6RexBpey+v5DfBnSYuBhaQe/bfKQZZ5eW34wY8n1biOe/5++Zx/6v1Mm3s9XbvMoWunTWws7cLGTaM9j6qZmVkz0iLnUW1JJOUB+0XEdklHAA8DA5KXvTJqqfOompmZWcuTbR7VlnhHtaXpAMyVtB+p8apfzlakmpmZmbUULlRzXESUkpoxwMzMzKxVaXEvU5mZmZlZy9Aq76hK+hgfTqhfaSjw0Yh4cB/7vgb4IqmXqyqNjIj3Mux7IPDxiPhNst0L+FVEXChpJHBFREysepxlV15ewezZxTz4wAuUlJRSUNCJ8ROGMWbMkF0vXJmZmVnua5WFakTcA9xTuS1pCqnppWbV0yl+ERE312K/A0mtPPWbJK/V1G7aLKtGeXkFP77uHzz++Mu72tat28zSpat45unXuOpHF7hYNTMzayZa/b/YkgaQWir1UxFRkbR9W9JzkhZLujZp6ydpmaQ/SFoqabak/etwnkGSnpW0KOn3SOAm4Iik7WfJOZZkOLabpH8kxz0taWj9XH3LM3t28W5FarrHH3+ZObP3+Os1MzOzHNWqC9XkTfq/kXrE/lbSNgY4EjiR1GIBx0s6IznkSODWiBgEvAdMqqbrbyXF5yJJc5O2LwH/HRHDSb0ctRK4EngtIoZHxLezpHotsDAihgLfB+7Ym+ttDR584IXs8Qezx83MzCx3tMpH/2l+DCyNiLvS2sYkXwuT7Y6kCtS3gBURsShpXwD0q6bfTI/+5wM/kNQHmBERr6jq0knVG0FSFEfEI5IOktQlInZN/J8MX5gC0Ldv39r22+KUlJRmja9bt7mRMjEzM7N91WrvqCYvK00Cvlo1BNyY3OUcHhH9I+J/klhZ2n7l1KHQj4i/AecB24BZks6uS7qZuqzS/9SIKIyIwoKCgjp03bIUFGRb8RZ69OjcSJmYmZnZvmqVhaqkrsBtwKeTeUrTzQI+J6ljsm9vST3q4ZyHA69HxK+Ae0nNMlAKZK+sUh4j9bJXZYG9PiJ8azCD8ROGZY+Pzx43MzOz3NFaH/1/CegB/LbK4/cbI+JuSQOB+UlsC/BJUndQa+tbkj6Ztn0BMBn4pKQPgHeA6yJig6QnkxeoHgRuraa/a4DbJC0GtgKfqUMurcqYMUN45unXMr5QdfrpRzF6zOAmyMrMzMz2hiKi5r2sWSksLIyioqKmTqPJlJdXMGf2Eh588AXWrdtMjx6dGT9+GKPHDPbUVGZmZjlG0oKIyLgKZ2u9o2otWF5eG8aNH8q48Z7Fy8zMrDnz7SUzMzMzy0kuVM3MzMwsJ7lQNTMzM7Oc5DGqCUkHA78ETiA1X+obwDcjYnmWY7ZERMc6nucB4OMR8V4t9u0ELALGJQsE7Ac8D3whIp6py3mt8ZVHOQs3PMzcN+9j0wfr2bK1Ha+vO4S33+vDRw7qxiXHDGHS0YPIa5P998Wd5RXMengJD8wuZt36zfTo3pkJY4YwbpRfDjMzs5bNhSqg1DxU9wB/johLkrbhQE+g2kJ1L86hiJhQ22MiolTS90hNWzUGuAJ4ykVq7iuPcv7+1k95qfRpaAdt28GBB2zluIL36FZSwqMvDuT5tWt45M0V/HrsRNpWU6zuLK/g2pvu5bGnPvzPcF1JKUuWreLp517n6ivPo62LVTMza6H8L1zKWcAHEfG7yoaIWBQRjwNI+rak5yQtlnRtpg4y7SOpn6Rlkn5D6k7ooZLekNQ9if+HpCXJ1zcz9RsR04AKSd8hNf/r9+rxuq2BvPDeXF4qfZqqs79FQL+C9RzRcy0AM19/hRkvv1htP7MeXrJbkZrusaeWM/uRpfWWs5mZWa5xoZoyGFiQKSBpDHAkcCIwHDhe0hl12Oco4I6IODYi3kw75njgs8BJwMnAFyUdW01+3wT+E7g+IjbsxfVZI1u4cQ4AqrL4beX2kYe8s6vt+ifmVdvPrX+cm/U8D8xevFf5mZmZNQd+9F+zMcnXwmS7I6mi9LFa7PMW8GZEPJ2h3xHAPRHxPoCkGcDpaX2kGwesIVVQZyRpCjAFoG/fvrW5LmtAmz5YnzV+QH7Zrs/vf7Cj2v22b68+BrC2xCvpmplZy+U7qilLgeOriYnU0qrDk6/+EfE/ddjn/Sz91khSL+DrpO7WTpCUcRb7iJgaEYURUVhQUFCbrq0Bddmve9b4+2X5uz4fsF+7avdr3776GEDPgs51S8zMzKwZcaGa8giQL+mLlQ2STpB0JjAL+Jykjkl7b0k9qhxfm32qegy4QFIHSQcAHwMez7DfL4AbImIl8B/ArcmLWZbDju06GiDjGFWAV9YcvKvthyNGVtvP5V84K+t5Jozx6ltmZtZyuVAFIiJIFYqjJb0maSlwDbA6ImYDfwPmSyoG/g/oVOX4GvfJcM7ngduBZ4FngD9GxG6P/SWNBvoC/5Mccx+wEfj0vlyvNbzhB57F0Z1OzjhG9Y2S7ry2ticA4w4/kklHHVNtP+NGDeaMUwdkjJ1x6gDGnj2o3nI2MzPLNYqqt3ys2SssLIyioqKmTqPVS82j+gjz3rqPTTtKKH2/HStKevHWe705vPtBTD5mCJOOOqZW86jOfmQpD8xezNqSzfQs6MyEMUMZe/Ygz6NqZmbNnqQFEVGYMeZCteVxoWpmZmbNRbZC1bdjzMzMzCwnuVA1MzMzs5zkeVStxdpZXsGsh5fwwOxi1q3fTI/unZkwZgjjRg3OOrZzZ0U5M9c8z/2rnmNd2Xv0yD+Qib1PYHyv48mTf7czMzNrLC5U60BSH+BW4BhSd6PvB74dETskjQTmAl+onEM1WWnq+WSfmyXdDowGDo+IsmQp1aKI6CepH3B/RAyucs5+wDLg5bTm/4qIOxrsQluAneUVXHvTvbstP7qupJQly1bx9HOvc/WV59E2Q7G6s6KcHxX/jUfXLdnVtnb7Joo3vclT61/iuiEfp22bvEa5BjMzs9bOt4dqKZm7dAbwj4g4EhhAagWqn6TtVgxMTtu+BHihSlflwOfqePrX0hYTGO4itWazHl6yW5Ga7rGnljP7kaUZYzPXPL9bkZru0XVLmLXm+XrL0czMzLJzoVp7ZwPbI+I2gIgoB75FaqL/Dsk+bwHtJfVMCttxwINV+vkl8C1JvpvdgB6YXVxDfHHG9vtXPZf1uPtXezYFMzOzxuJCtfYGAQvSGyJiM6nitH9a8/8BFwGnknrsX8bu3gKeAD5Vh3MfIWlR2tfpVXeQNEVSkaSikpKSOnTdMq1bvzlrfG1J5vi6sveyH7d9496mZGZmZnXkQrX2BGSadLZq+zRSheqlwJ3V9HUD8G1q//df9dH/HkutRsTUiCiMiMKCgoJadtty9ejeOWu8Z0HmeI/8A7Mf177r3qZkZmZmdeRCtfaWArtNRiupM3Ao8FplW0S8A3xA6qWphzN1FBGvAouAixso11ZvwpghNcSHZmyf2PuErMdN7JVxPmIzMzNrAC5Ua+9hoIOkTwNIygN+DtweEVur7Psj4LvJONbq/AS4okEyNcaNGswZpw7IGDvj1AGMPXtQxtj4XsdzZo/BGWNn9hjMuF7H11uOZmZmlp1f6KmliAhJHwN+I+kqUkX+A8D3M+z7VC36WyrpeeC4Wpz+CEmL0rb/FBG/ql3mrVNeXhuuvvI8Zj+ylAdmL2ZtyWZ6FnRmwpihjD17ULXzqOapDdcN+Tiz1jzP/auLWLt9Iz3bd2Vir0LGeR5VMzOzRqWITMMurTkrLCyMoiK/nW5mZma5T9KCiMg4ts63h8zMzMwsJ7lQNTMzM7Oc5ELVzMzMzHKSX6YyM2vhdpZXMOvhJTwwu5h16zfTo3tnJowZwrhRg6t9sdDMLBe4UG1kkg4mtYzqCaRWrXoD+CbwAvAy0A4oAj4P/ADIj4jvpR0/HLgzIgY2Ytpm1kztLK/g2pvu5bGnlu9qW1dSypJlq3j6ude5+srzaOti1cxylP/v1IgkCbgHmBcRR0TEMaSmt+pJsvoUMAToQ2oxgDuByVW6uQT4W6MlbWbN2qyHl+xWpKZ77KnlzH5kaSNnZGZWey5UG9dZwAcR8bvKhohYBLydtl0OPAv0joiXgfcknZTWx8XAXY2Trpk1dw/MLq4hvriRMjEzqzsXqo1rMLAg2w6S2gMnATOTpjtJ3UVF0snAuxHxSobjpkgqklRUUlJSv1mbWbO1bv3mrPG1JdnjZmZNyYVq7qhcfepd4K2IqLzNcRdwoaQ2pArWOzMdHBFTI6IwIgoLCgoaJWEzy309unfOGu9ZkD1uZtaUXKg2rqVAdYvFV45R7Q+cLOk8gIh4m9QLV2cCk4BpDZ+mmbUUE8YMqSE+tJEyMTOrOxeqjesRIF/SFysbJJ0AHFa5HRFrgCuB76UddyfwC1LF7MpGytXMWoBxowZzxqkDMsbOOHUAY88e1MgZmZnVniKiqXNoVST1IjU91fHAdj6cnuqeiBic7CNgEfDViHhcUgGwGvha+otY1SksLIyioqKGSN/MmqGd5RXMfmQpD8xezNqSzfQs6MyEMUMZe/Ygz6NqZk1O0oKIKMwYc6Ha8rhQNTMzs+YiW6HqX6XNzMzMLCe5UDUzMzOznORC1czMzMxyUtumTqA5ktST1Fv4JwMbgR3AT5PPV0TExCZMz6zV2FlewayHl/DA7GLWrd9Mj+6dmTBmCONGDfZLQmZmLYAL1TpK3sj/B/DniPh40nYYcB6pQtXMGsHO8gquvene3daxX1dSypJlq3j6ude5+srzaOti1cysWfP/xevubGBH+jRREfFmRNySvpOkEyU9JWlh8udRSftlkmZIminpFUk/TdrPk7Qo+XpZ0oqk/UeSnpO0RNLUpFA2a/VmPbxktyI13WNPLWf2I0sbOSMzM6tvLlTrbhDwfC32ewk4IyKOBX4E3JAWGw5MBoYAkyUdGhH3RsTwZHWqF4Cbk31/HREnJHOs7g94WIEZ8MDs4hrii7PGzcws97lQ3UeSbpX0gqTnqoS6AH+XtITUeNb05V8ejohNEbEdeJG0lakkfQfYFhG3Jk1nSXpGUjGpu7kZl5GRNEVSkaSikpKSero6s9y1bv3mrPG1JdnjZmaW+1yo1t1S4LjKjYi4HBgFFFTZ78fA3ORO6LlA+7RYWdrncpKxwpJGARcBX0q22wO/AS6MiCHAH6r0s0tETI2IwogoLCiomopZy9Oje+es8Z4F2eNmZpb7XKjW3SNAe0lfTmvrkGG/LsCq5PNlNXWavJD1G+DiiNiWNFcWpesldQQu3KuMzVqgCWOG1BAf2kiZmJlZQ3GhWkeRWnP2AuBMSSskPQv8GfhulV1/Ctwo6UkgrxZdXwYcBNyTvFD1QES8R+ouajGpmQaqDi8wa7XGjRrMGacOyBg749QBjD074ygZMzNrRpSqu6wlKSwsjKKioqZOw6zB7SyvYPYjS3lg9mLWlmymZ0FnJowZytizB3keVTOzZkLSgogozBTzPKpm1my1zWvDhNFDmDA6+zAAMzNrnnzLwczMzMxykgtVMzMzM8tJLlTNzMzMLCd5jGodSPoB8HFSc59WAP8eEc800LkeAD6evPlvlrPKo5yH1j7H7HeepqRsIwX5XRlz8Mmc0/NE8uTfhetq247tTC++lj4d5tA9v5T1ZZ1YuXU0Fw27hvy2+XXqa2d5BTMfXcr9jyxh7frN7OjXhq19gm1ty+l1QGcmHzWEC/sPJq+Nv09mlpv81n8tSToF+C9gZESUSeoOtIuI1XvZX9uI2FmvSSb81r81lvIo58Zlt/Pk+j2XKz2t+1C+N/Ay8lSb2dkMUkXqnGXjOaVg+R6x+SUDGD3wQfZvl3HNjz3sLK/gR7+4n0efeYVQsGFYBdsO3nO/cf0GcOtZ59HWxaqZNZFsb/37/0y1dwiwPiLKACJifUSslnSCpKeSZVSfldRJUntJt0kqlrRQ0lkAki6T9HdJ9wGzJY2U9JikeyS9KOl3UuoWlKQ3kmIYSf8haUny9c0mun6zPTy09rmMRSrAk+sX8/BaT/1bF9OLr+WUguVUvX8QAacULGd68XW17mvmo0t59JlXANjaK1JFaob7EjPfWM6MV5fuQ9ZmZg3HhWrtzQYOlbRc0m8knSmpHXA38I2IGAacA2wDLgdIlj29FPhzshwqwCnAZyLi7GT7ROD/AUOAI4B/Sz+ppOOBzwInAScDX5R0bANep1mtzX7n6azxWTXEbXd9OswBQNq9vXK7dxKvjfsfWbLr8/t9kgpVmfe9e3nmXzbMzJqaC9VaiogtwPHAFKCEVIH678CaiHgu2Wdz8jh/BPC/SdtLwJtA5RI6cyJiQ1rXz0bE6xFRDtyZHJtuBHBPRLyf5DADOL1qfpKmSCqSVFRSUlI/F21Wg5KyjfsUt911zy/NGi/I31zrvtat/7Cv8hpGC6zeUvt+zcwakwvVOoiI8oiYFxFXA18ldfcz0yDfau5bAPB+1W5r2M7WV3puUyOiMCIKCwoKanOI2T4ryO+6T3Hb3fqyTlnjJWWda91Xj+4f9pW3Pfu+vTrWvl8zs8bkQrWWJB0l6ci0puHAMqCXpBOSfTpJags8BnwiaRsA9AVerqbrEyV9JBmbOhl4okr8MeACSR0kHQB8DHi8ni7LbJ+MOfjkrPGxNcRtdyu3jgbIOEYVYFUSr42JZw/e9fmAlcnvu9W8Ozt5wNBa92tm1phcqNZeR1JjTV+UtBg4BvgRqeLyFkkvAHOA9sBvgDxJxaSGCFxW+RJWBvOBm4AlwArgnvRgRDwP3A48CzwD/DEiFtbztZntlXN6nshp3TMXOad1H8qonic2ckbN20XDrmF+yYCMY1TnlwzgomFX17qv8WcO4syTUr9bd1gl9n+HjM9nxvUbwKT+g/YhazOzhuPpqZqQpJHAFRExsT779fRU1pjKo5yH1z7HrLR5VMcefDKjPI/qXknNo3odvTvMoSB/MyVlnVm1dTQXDbt6r+ZRnfXYi9z/cDHvrN/MB/3asLUPbG27k94dOzN5wFAm9R/keVTNrEllm57KhWoTcqFqZmZmrV22QtUrUzWhiJgHzGviNMzMzMxykp/3mJmZmVlO8h1Vs1Ygfc33detL6dG9ExPPHsz4MweRl+ffV83MLDe5UN1Lkg4GfgmcAJQBbwDfjIg9F+nO3s83gakRsbWeUzQDdl/zvdLad0spfnk1Tz2/guu+NZG2LlbNzCwH+V+nvSBJpKaRmhcRR0TEMcD3gZ570d03gQ51PL9/wbBaS1/zvapHn3mFWY+92MgZmZmZ1Y4L1b1zFvBBRPyusiEiFgELJT0s6XlJxZLOB5DUT9JLkv4sabGk/0sm8P860AuYK2lusu+Wyj4lXSjp9uTz7ZL+K9nvPxvtSq3ZS1/zPWP84eJGysTMzKxufGdu7wwGFmRo3w58LCI2S+oOPC3p3iR2FPD5iHhS0p+Ar0TEzZL+AzgrItbX4rwDgHMiorxqQNIUYApA37599+KSrKVKX/M9k7U1xM3MzJqK76jWLwE3JCtXPQT05sPhAG9HxJPJ578AI/ai/79nKlIBImJqRBRGRGFBQcFedG0tVfqa75n0rCFuZmbWVFyo7p2lwPEZ2j8BFADHR8RwYC2pJVVhz1W2q1tpIb29fZXY+3VL02z3Nd8zxkcNaaRMzMzM6saF6t55BMiX9MXKBkknAIcB6yLiA0lnJduV+ko6Jfl8KfBE8rkUSL+ltVbSQEltgI812BVYq5G+5ntVZ550JOPOOKaRMzIzM6sdj1HdCxERkj4G/FLSlaTGpr4BXAP8SlIRsAh4Ke2wZcBnJP0eeAX4bdI+FXhQ0pqIOAu4ErgfeBtYAnRs8AuyFi0vrw3XfWvirjXf164vpWf3TkwcNYRxZxzjeVTNzCxnKaK6J9BWXyT1A+6PiOzPYOtJYWFhFBUVNcapzMzMzPaJpAURUZgp5lspZmZmZpaT/Oi/EUTEG6SmtDIzMzOzWvIdVTMzMzPLSS5U66jKylETJL0iqW+y3VbSekk3VjlmnqSXJb0g6TlJw9NiXSTdIem15OsOSV3S4oMkPSJpeRK/NpkRwMzMrMXbVradP8/8IffNP5HHlxzNffNP5M8zf0jZB2VNnZo1Ahc8e0nSKOAWYFxEvJU0jwFeBi6WpCqHfCIihgG/AX6W1v4/wOsRcUREHAGsAP6YnGN/4F7gpogYAAwBTgS+0UCXZWZmljO2lW3nn09N5IRBt3FEn1Uc1KWUI/qs4oRBt3HPEx9lW9n2pk7RGpgL1b0g6XTgD8BHI+K1tNClwH8DbwEnV3P4fFIrViGpP6mFA36cFr8OKJR0BPBx4MmImA0QEVuBrwLfrr+rMTMzy03T5l7P0P7LqDpBUQQM7b+MaXOvb5rErNG4UK27fOCfwAURsWue1OTu5yhSc6DeSapozWQc8I/k8zHAovRlUZPPi4BBydeC9IOTwnh/SQfu+6WYmZnlrm5dZgNQ9Rll5XbXLnMaOSNrbC5U6+4D4Cng81XaJwJzk7ue04GPScpLi/9V0krgu6SGDACIzEupVrZni+/eIE2RVCSpqKSkpC7XY2ZmlpMO7LQ5a7xrp02NlIk1FReqdVcBXAycIOn7ae2XAudIeoPUXdCDgLPS4p8APgL8Dbg1aVsKHJv+clTyeRiplayWArtNgCvpcGB9RLyX3h4RUyOiMCIKCwoK9vUazczMmtx7pZ2zxjeWdskat+bPhepeSO6aTgQ+IenzkjoDI4C+EdEvIvoBl1Pl8X9EfAD8EDhZ0sCIeBVYmLRV+iHwfBL7KzBC0jmwa3jBr4CrG/QCzczMcsCGTWMAMo5RBdi4aXQjZ2SNzYXqXoqIDaTGm/4Q+CzwSESkz5XxT+A8SflVjtsG/By4Imn6PDBA0quSXgMGJG2V+54H/EDScmA9qZer/tpwV2ZmZpYbLhl1FYtfHZhxjOriVwdyyairmiYxazSKqr+mWM6SdAHwX8BZEfFmdfsVFhZGUVFRo+VlZmbWULaVbWfa3Ovp2mUOXTttYmNpFzZuGs0lo64if7/8mjuwnCdpQUQUZoy5UG15XKiamZlZc5GtUPWjfzMzMzPLSS5UzczMzCwnuVA1MzMzs5zUtqkTaAqSAvhLRHwq2W4LrAGeiYiJafv9E+gREaektV0DfBEoAdoBP46IO9PiHwNmAAMrV66SdHlyTKW2pFadOgb4JPDRtFgH4AigS0RsSV6gui451wfAVRHxj33/WzDLXdt2bGd68bX06TCH7vmlrC/rxMqto7lo2DXkt23ZL09UvjjSrctsDuy0mfdKO7Nh0xi/OGJmrVKrfJlK0hbgFeDUiNgmaTxwI7CyslBNligtBrYAEyJiRdJ+DbAlIm6WdCTJ5P7JHKlImgYcAjwcEddUc/4bSM25+skMsb8CKyLih5KGkVrlanRErJD0EWAO8G8Rsbi66/PLVNacbduxnTnLxnNKwfI9YvNLBjB64IPs3659E2TW8LaVbeefT01kaP9le8QWvzqQ80+9n/3zW+a1m1nr5ZepMnuQD+9kXgrcWSU+CbgPuAu4JFMHEfEKsBXoCiCpI3AaqXlQMx4j6QxSK1t9JUPsk0B/4Jqk6QrghsoiOfnzRuDbtbg+s2ZpevG1nFKwPOME36cULGd68XVNk1gjmDb3eob2X5bx2of2X8a0udc3TWJmZk2kNReqdwGXSGoPDAWeqRKvLF7vpMoKU5UkHQe8EhHrkqYLgJkRsRzYkMTT9z8QuA34TERsrhLrB9wEfCIidibNg0jdsU1XlLSbtUh9OswByDjBN0DvJN4SdesyG6j+2rt2abnXbmaWSastVJNH5/1IFaEPpMck9SR1Z/OJpOjcKWlw2i7fkvQyqeL2mrT2S0kVwCR/Vi1wf0tqbOyTVc6XB/yF1PjTV9NDQNWxGZnakDRFUpGkopKSkozXbNYcdM8vzRovyN+cNd6cHdgp+7V17bSpkTIxM8sNrbZQTdwL3Myej/0nk3qcv0LSG6QK2vRH+b+IiKOS/e6Q1F7SQcDZwB+TY74NTJZS90IkfSbp58cZ8vghsCYibqvSvhSoOmbjOODFqh1ExNSIKIyIwoKCgmzXbJbT1pd1yhovKevcSJk0vvdKs1/bxtIujZSJmVluaO2F6p+A6yKiuEr7pcC4iOgXEf2A48kw5jQiZpB6FP8Z4ELgjog4LDnuUGAFMELS4cBP2P2xPgCSTgYuA6ZkyO9m4HvJsIDK4QHfB36+V1dr1gys3DoaIOM4TYBVSbwl2rBpDFD9tW/c1HKv3cwsk1Y5PVWliFgJ/Hd6W1IM9gWeTttvhaTNkk7K0M11wN+AtcANVWLTgY+T+oXgAGCGdh989jVSd1M7AHOrxCZFxCJJ3wXuk7QfqempvhMRi+p2pWbNx0XDrmHW0qf3eOtfSr31f9Gwq5sos4Z3yairuOeJp/d4619KvfV/yairmigzM7Om0Sqnp2rpPD2VNXepeVSvo3eHORTkb6akrDOrto7momFXt5p5VLt2mUPXTpvYWNqFjZtGex5VM2uxsk1P5UK1BXKhamZmZs2F51E1MzMzs2bHhaqZmZmZ5aRW/TKVmZmZ2b6qHFverctsDuy0mfdKO7Nh0xiPLa8HvqOaQyR9TFJIOjrZPkzSAkmLJC2V9KWmztHMzMw+tK1sO/98aiInDLqNI/qs4qAupRzRZxUnDLqNe574KNvKtjd1is2aC9XccinwBB/O2boGODUihgMnAVdK6tVEuZmZmVkV0+Zez9D+yzLOfzy0/zKmzb2+aRJrIVyo5ghJHYHTgM+TFKoRsSMiypJd8vH3y8zMLKd06zIbSM13nK5yu2uXOY2cUcviwid3XADMjIjlwAZJxwFIOlTSYuBt4D8jYnWmgyVNkVQkqaikpKTRkjYzM2vNDuy0OWu8a6dNjZRJy+RCNXdcCtyVfL4r2SYi3o6IoUB/4DOSemY6OCKmRkRhRBQWFBQ0SsJmZmat3XulnbPGN5Z2aaRMWiYXqjlA0kHA2cAfJb0BfBuYrLQ1VZM7qUuB05skSTMzM9vDhk1jADKOUQXYuGl0I2fUsrhQzQ0XAndExGER0S8iDgVWACMk7Q8gqSupMawvN2GeZmZmluaSUVex+NWBGceoLn51IJeMuqppEmshPI9qbrgUuKlK23RgKvCBpAAE3BwRxY2dnJmZmWWWv18+5596P9PmXk/XLnPo2mkTG0u7sHHTaM+jWg8UVe9VW7NXWFgYRUVFTZ2GmZmZWY0kLYiIwkwxP/o3MzMzs5zkQtXMzMzMcpILVTMzMzPLSX6ZqpFJOhR4DDg+IjYkb/M/D1wG3BoRgzMc8zXgq8BO4F8R8Z1GTNmsyVREOS9tms2Lmx5gywcldNyvgGO6TODoLmNoo7x6P9/O8grufWoJU599jjdVSsV+0KtjJ/79xBO4aOBg8tp8+Lv9zooK/v7qQopX/YHC7kV0z99C6fsHsn/FhZwx/Bu0zduv3vMzM2tt/DJVE5D0HaB/REyR9HvgDeBO4P6qhaqks4AfAB+NiDJJPSJiXbb+/TKVtQQVUc7MVdfx+pbH94gd3vF0xvX+Ub0WqzvLK/ju7+/nvo2vsOPAPeNjP9KfW8edS9s2bdhZUcFXH/s/ju98C6cVvL7Hvm+sGs7ownvYr227esvPzKyl8stUuecXwMmSvgmMAH6eZd8vAzdFRBlATUWqWUvx0qbZGYtUgNe3PM5Lm2bX6/n+Nf9FZr71aqpIrfr7e8CsFa8y4+UXAZjxejEVO+/jtILXM07y3a/3Ip5cfEu95mdm1hr50X8TiIgPJH0bmAmMiYgdqjpT8IcGAKdL+gmwHbgiIp5rpFTNmsyLmx7IGl+26UGOOXB8vZ3vn08uoaxbQIcPuP64f9Czfab1u//EQy9BVwVf7r8FIOMk3wBduv03D730p6znVMDO0p6MPfGRergCM7OWx4Vq0xkPrAEGA3Oy7NcW6AqcDJwATJN0eFQZsyFpCjAFoG/fvg2SsFlj2vJBSdZ46Qf1+3DhnQ1bqDgYaBP0bL+Z3h027VN/+Xnl9DrgvRr3W/9B/Y+1NTNrKVyoNgFJw4HRpIrPJyTdlWX3lcCMpDB9VlIF0B3Y7V/xiJhKaiUrCgsLPfDYmr2O+xWwZWf1xWin/XrU6/kO7taR5R9soqJCrN3euZq9hAJCQff8LeTnlVfbX1l5Hu9u75T1nArYub37PmRtZtayuVBtZEo94/8t8M2IeEvSz4CbSb0wlck/gLOBeZIGAO2A9Y2Rq1lTOqbLBN7ZtrTa+MAu9ffYH+D80wbzzP2r2XnAfvzw8YtSixZXShYx/unZY7l44GCmvfoCf3/1Zr551CNE7P74v3J704ZvcM5x/69eczQza238MlXj+yLwVkRUPu7/DXA0cBhwlKSVaV8XAX8CDpe0BLgL+EzVx/5mLdHRXcZweMfTM8YO73g6R3cZU6/nm3jqMYzv259277F7kUpqe+xH+jPpqGMAmHT4EPL2O48nSw7POEb1jVXDGTHs6/Wan5lZa+TpqVogT09lLUXlPKrLNj1I6Qfr6LRfDwZ2Gd+g86jeN38pv3/mOd5kMxXtoHenTvz7iSdy4dGD9phH9f9eW8jiVX/g+IOKKEjmUe1QcRGnD/+651E1M6ulbNNTuVBtgVyompmZWXPheVTNzMzMrNlxoWpmZmZmOcmFqpmZmZnlpFZfqEo6VNIKSd2S7a7J9mGSRkq6v8r+t0u6UNI1km6sEhsuaVmGc/yPpBckLZb0f5I6psUuSNpfklQs6YK0mCT9UNIrkpZLmitpUL3/JZjVg21l2/nzzB9y3/wTeXzJ0dw3/0T+PPOHlH1Q1tSpmZlZM9XqC9WIeJvUvKY3JU03AVMj4s0aDr0TmFyl7RLgbxn2/VZEDIuIocBbwFcBJA0jNYfq+RFxNHAecLOkoclxlwOnAsMiYgBwI3CvpPZ1uUazhratbDv/fGoiJwy6jSP6rOKgLqUc0WcVJwy6jXue+CjbyrY3dYpmZtYMtfpCNfEL4GRJ3wRGAD+v6YCIeBl4T9JJac0Xk5rrtOq+m2HXZP/7k5o+HOAK4IaIWJHst4JUMfrtJP5d4GsRsTWJzwaeAj5Rx+sza1DT5l7P0P7LqDqJSAQM7b+MaXOvb5rEzMysWXOhCkTEB6SKw1+QWjFqRy0PvZPUXVQknQy8GxGvZNpR0m3AO6Qm978laR4ELKiyaxEwSFJn4ICIeC1TvJb5mTWKbl1mA2Sc/B6ga5c5mJmZ1ZUL1Q+NB9YAg9PaqptktrL9LuBCSW1IFax3Vtd5RHwW6AUs48MhA8pwjkxtNcYlTZFUJKmopKQky+Fm9e/ATpuzxrt22tRImZiZWUviQpXUS1DAaOBk4FuSDklC7wJdq+zeDVgPu8a3vgGcCUwCpmU7T0SUA3cn+wIsBapOcHsc8GIyXOB9SYdnimfoe2pEFEZEYUFBQbY0zOrde6Wds8Y3lnZppEzMzKwlafWFajJu9LekHvm/BfyM1AtOAK8AvSQNTPY9DBgGLErr4k5SQwZei4iVmfqX1D/tXOcCLyXhm4HvSeqXxPsB3+fDMbI/A34laf8kfg6pMbSZXtgyazIbNo0ByDhGFWDjptGNnJGZmbUEbZs6gRzwReCtiKgcRPcb4DJJZ0bEo5I+CdyWvGn/AfCFiEh/jvl34L+Br1XTv4A/J2NOBbwAfBkgIhZJ+i5wn6T9kv6/ExGLkmNvIXVHt1hSOakxrudHxLZ6uXKzenLJqKu454mnGdp/99nZJFj86kAuGXVVE2VmZmbNmaLqLRBr9goLC6OoqKip07BWZlvZdqbNvZ6uXebQtdMmNpZ2YeOm0Vwy6iry98tv6vTMzCxHSVoQEVWHQqZiLlRbHheqZmZm1lxkK1Rb/RhVMzMzM8tNLlTNzMzMLCf5ZSozq7NtO7Yzvfha+nSYQ/f8UtaXdWLl1tFcNOwa8tvWfjzqzooKZry0lLuXLWHNllIO6diJyQMHM+noQeS18e/RZmatnQvVBiDpY8AMYGBEvCRpJHBFRExM2+d24P6I+D9J84BDgO3ADuCLaW/+I+m/gQuBQyOiopEuwyyjbTu2M2fZeMYesnxXW8/2WxjU5Q5mLX2a0QMfZP927WvsZ2dFBV+ddT8zX/9wMbfVW0pZ8M5qHnlzBb8eO5G2LlbNzFo1/yvQMC4FniBZXrWWPhERw0hNj/WzysZk1auPAW8DZ9RnkmZ7Y3rxtZxSsDzjnKmnFCxnevF1tepnxktLdytS0818/RVmvLzHuhZmZtbKuFCtZ5I6AqcBn6duhWql+UDvtO2zgCWkFiW4dJ8TNNtHfTqkphyWdm+v3O7dYQ61cfeyJVnj05YV1zk3MzNrWVyo1r8LgJkRsRzYIOm4Oh4/DvhH2valpFa/ugeYmCwMsAdJUyQVSSoqKSmpe9ZmtdQ9vzRrvCB/c636WbMlez+rS7PHzcys5XOhWv8uBe5KPt+VbFc3WW16+18lrQS+S2pFKiS1AyYA/4iIzcAzwJiMHUVMjYjCiCgsKCjY96swq8b6sk5Z4yVlnWvVzyEds/fTq1P2uJmZtXwuVOuRpIOAs4E/SnoD+DYwGdhAainUdN2A9WnbnwA+AvwNuDVpGwd0IbWE6hvACPz435rYyq2jATKOUQVYlcRrMnng4KzxiwcOqXNuZmbWsrhQrV8XAndExGER0S8iDgVWkCpKe0kaCCDpMGAYsCj94Ij4APghcHKy76XAF5K++pEqZMdI6tBYF2RW1UXDrmF+yYCMY1TnlwzgomFX16qfSUcPYtzhR2aMjTv8SCYddcy+pmpmZs2cp6eqX5cCN1Vpm07qpapPArdJag98QKoA3VS1g4jYJunnwHeAscC/p8Xel/QEcC5wd8Ncgll2+W3zGT3wQaYXX0fvDnMoyN9MSVlnVm0dzUXDrq71PKp5bdrw67ETmfHyi0xbVszq0lJ6derExQOHMOmoYzyPqpmZoaj6/M6avcLCwigqKmrqNMzMzMxqJGlBRBRmivmWhZmZmZnlJBeqZmZmZpaTXKiamZmZWU7yy1TWJLbt2M704mvp02EO3fNLWV/WiZVbR3PRsGtq/TKOmZmZtWwuVHOEpJ7AL4CTgY3ADuCnEXFPkybWALbt2M6cZeMZe8jyXW09229hUJc7mLX0aUYPfJD927VvwgzNzMwsF/jRfw6QJFLLpj4WEYdHxPGkprTq06SJNZDpxddySsHyjBPGn1KwnOnF1zVNYmZmZpZTXKjmhrOBHRHxu8qGiHgzIm6R1F7SbZKKJS2UdFYT5lkv+nSYA5BxwniA3knczMzMWjc/+s8Ng4Dnq4ldDhARQyQdDcyWNCAitqfvJGkKMAWgb9++DZnrPuueX5o1XpC/uZEyMTMzs1zmO6o5SNKtkl6Q9BwwAvhfgIh4CXgTGFD1mIiYGhGFEVFYUFDQuAnX0fqyTlnjJWWdGykTMzMzy2UuVHPDUuC4yo2IuBwYBRQAqu6g5mrl1tEAGceoAqxK4mZmZta6uVDNDY8A7SV9Oa2tQ/LnY8AnACQNAPoCLzduevXromHXML9kQMYxqvNLBnDRsKubJjEzMzPLKS5Uc0BEBHABcKakFZKeBf4MfBf4DZAnqRi4G7gsIsqaLNl6kN82n9EDH2TWms+wZFMv1m7vyJJNvZi15jOMHTTT86iamZkZAIqqz1+t2SssLIyioqKmTsPMzMysRpIWRERhppjvqJqZmZlZTnKhamZmZmY5yYWqmZmZmeWkVjPhv6RyoDit6a6IuKkOx78BFEbE+vrOzczMzHLPth3bmV58LX06zKF7finryzqxcutoLhp2jV/8bSStplAFtkXE8KZOor5IahsRO5s6DzMzs5Zo247tzFk2nrGHLN/V1rP9FgZ1uYNZS59m9MAH2b9d+ybMsHVo9Y/+Jb0h6VpJz0sqTpYpRdJBkmZLWijp96RNvC/pk5KelbRI0u8l5SXtv5VUJGmppGuTtvGSpqUdO1LSfcnnS5NzLpH0n2n7bEn7fKGk25PPt0v6L0lzgV37m5mZWf2aXnwtpxQsz7g4zSkFy5lefF3TJNbKtKZCdf+ksKz8mpwWWx8RxwG/Ba5I2q4GnoiIY4F7SU20j6SBwGTgtOQObTnJhPzAD5LpFYaSmhN1KDAHOFnSAck+k4G7JfUiVWyeDQwHTpB0QS2uYwBwTkT8vzr/DZiZmVmt9OkwByDj4jQAvZO4NSw/+k+Zkfy5APi35PMZlZ8j4l+SNibto4DjgeeU+q91f2BdErtY0hRSf6+HAMdExGJJM4FzJf0f8FHgO6QK1HkRUQIg6a/JOf9Rw3X8PSLKqzYm550C0Ldv3xq6MDMzs2y655dmjRfkb26kTFq31lSoZlO50lM5u/+dZFoNQcCfI+J7uzVKHyF1N/aEiNiYPK6vHLxyN3A5sAF4LiJKpaq/o+0m/bxVB8C8n/GAiKnAVEhN+J+lbzMzM6vB+rJO9Gy/pdp4SVnnRsym9WpNj/7r6jGSR/qSxgNdk/aHgQsl9Uhi3SQdBnQmVURuktQTGJ/W1zzgOOCLpIpWgGdIDQ/onoxxvRR4NImtlTRQUhvgYw10fWZmZlaNlVtHA2QcowqwKolbw2pNhWrVMao1TU11LXCGpOeBMcBbABHxIvBDYLakxaTGoB4SES8AC4GlwJ+AJys7Sh7V30+qeL0/aVsDfA+YC7wAPB8R/0wOuTLZ7xFgzT5fuZmZmdXJRcOuYX7JgIxjVOeXDOCiYVc3TWKtjKLqrwrW7BUWFkZRUVFTp2FmZtaspeZRvY7eHeZQkL+ZkrLOrNo6mouGXe15VOuRpAXJy+h78BhVMzMzswz2b9eeTx5/A3BDU6fSarWmR/9mZmZm1oy4UDUzMzOznORC1czMzMxykgvVHCLpY5KichnXtPbOklZJ+nVT5WZmZladbTu285cF32PeskKWvH4U85YV8pcF36NsZ1nNB5tl4UI1t1wKPAFcUqX9x3w4x6qZmVnO2LZjO3OWjWfsIXcwqMsaerbfwqAuaxh7yB3MWjqObTu2N3WK1oy5UM0RkjoCpwGfJ61QlXQ80BOY3USpmZmZVWt68bWcUrA848T4pxQsZ3rxdU2TmLUILlRzxwXAzIhYDmyQdFyyMtXPgW83aWZmZmbV6NNhDkDGifEBeidxs73heVRzx6XAL5PPdyXbpwIPRMTbqvp/gCokTQGmAPTt27fhsjQzM0vTPb80a7wgf3MjZWItkQvVHCDpIOBsYLCkAPKAAB4HTpf0FaAj0E7Sloi4smofETEVmAqplakaLXkzM2vV1pd1omf7LdXGS8o6N2I21tL40X9uuBC4IyIOi4h+EXEosAL4XUT0jYh+wBXJPnsUqWZmZk1l5dbRABnHqAKsSuJme8OFam64FLinStt04ONNkIuZmVmtXTTsGuaXDMg4RnV+yQAuGnZ10yRmLYKi6q9A1uwVFhZGUVFRU6dhZmatxLYd25lefB29O8yhIH8zJWWdWbV1NBcNu5r8tvlNnZ7lOEkLIqIwU8xjVM3MzGyf7N+uPZ88/gbghqZOxVoYP/o3MzMzs5zkQtXMzMzMcpIf/Zu1EjsrKpjx0lLuXraENVtKOaRjJyYPHMykoweR18a/s5qZWe5xoVpLkj4GzAAGRsRLkvoB90fE4GQe1IeTXQ8GyoGSZPtEYBtQTOrvewXwqYh4L+l3EHAL0AcQcAdwfUSEpNuAY9PSOBDYPyJ6NtR1Wsu0s6KCr866n5mvv7KrbfWWUha8s5pH3lzBr8dOpK2LVTMzyzH+l6n2LgWeAC6pGoiIdyNieEQMB34H/KJyOyJ2ANuSz4OBDcDlAJL2B+4FboqIAcAwUqtRfSXp97Np/R4HvAX8oIGv01qgGS8t3a1ITTfz9VeY8fKLjZyRmZlZzVyo1oKkjsBpwOfJUKjW0Xygd/L548CTETEbICK2Al8FMk3q/31gfUT8cR/Pb63Q3cuWZI1PW1bcSJmYmZnVngvV2rkAmBkRy4ENko7bm04k5QGjSN1FBRgELEjfJyJeAzpK6px23InAF5Kv6vqeIqlIUlFJSUl1u1krtWZL9rW4V5dmj5uZmTUFF6q1cylwV/L5rmS7LvaXtAh4F+gGzEnaBVS34kLArru5/wt8PiI2VHeCiJgaEYURUVhQUFDH9KylO6Rjp6zxXp2yx83MzJqCC9UaJC9KnQ38UdIbwLeByaSKzNralowzPQxoRzJGFVgK7LYSg6TDgS0RUXmL6xbg3oh4GLO9NHng4KzxiwcOaaRMzMzMas+Fas0uBO6IiMMiol9EHErqzf0+de0oIjYBXweukLQf8FdghKRzYNfLVb8CfppsX0jqBSu/QGX7ZNLRgxh3+JEZY+MOP5JJRx3TyBmZmZnVzNNT1exS4KYqbdNJvdx0lKSVae3fqqmziFgo6QXgkoj4X0nnA7dIuhXII/WY/9fJ7j8BOgDPSrvdwD0lIrbt1dVYq5TXpg2/HjuRGS+/yLRlxawuLaVXp05cPHAIk446xvOomplZTlJEdUMkrbkqLCyMoqKipk7DzMzMrEaSFkREYaaYb6OYmZmZWU5yoWpmZmZmOcmFqpmZmZnlJL9M1QAkbYmIjsnnCcB/k5rofwKwNSLuaMr8zBrSzooKZry0lLuXLWHNllIO6diJyQMHM+noQX5py8zM6sSFagOSNIrUPKhjIuIt4Hf11G9eRJTXR19m9WlnRQVfnXU/M19/ZVfb6i2lLHhnNY+8uYJfj51IWxerZmZWS/4Xo4FIOh34A/DRZFlUJF0j6Yrk8wmSFkuaL+lnkpYk7XnJ9nNJ/N+T9pGS5kr6G+CF2S0nzXhp6W5FarqZr7/CjJdfbOSMzMysOXOh2jDygX8CF0TES9XscxvwpYg4BUi/O/p5YFNEnACcAHxR0keS2InADyLCs7NbTrp72ZKs8WnL/DuWmZnVngvVhvEB8BSponMPkg4EOkXEU0nT39LCY4BPS1oEPAMcBFQuKfRsRKyops8pkookFZWUlOz7FZjthTVbSrPGV5dmj5uZmaVzodowKoCLgRMkfT9DXBna0mNfi4jhyddHImJ2Enu/uoMiYmpEFEZEYUFBwd5nbrYPDunYKWu8V6fscTMzs3QuVBtIRGwFJgKfkPT5KrGNQKmkk5OmS9LCs4AvS9oPQNIASQc0Rs5m+2rywMFZ4xcPHNJImZiZWUvgt/4bUERskDQOeEzS+irhzwN/kPQ+MA/YlLT/EegHPC9JQAlwQaMkbLaPJh09iEfeXJHxhapxhx/JpKM8vNrMzGpPEdHUObRKkjpGxJbk85XAIRHxjfrou7CwMIqKiuqjK7M621lRwYyXX2TasmJWl5bSq1MnLh44hElHHeN5VM3MbA+SFkREYaaY76g2nY9K+h6p78GbwGVNm45Z/Wjbpg0XDxzMxTUMAzAzM6uJC9UmEhF3A3c3dR5mZmZmucrP4czMzMwsJ7lQNTMzM7Oc5EI1A0kh6edp21dIuib5fI2kVZIWpX0dKGmhpOHJPm0lvS/pk2l9LJB0XJXzjJR0f/L5E8mSqYslPSVpWNp+4yS9LOnV5MUrM2umdlZUMO3FYiZNv5NT/zyVSdPvZNqLxZRXVDR1amZmOcdjVDMrA/5N0o0RUXVaKYBfRMTN6Q2SngJOBRYBw4CXk+2/JPOgHg68kOWcK4AzI2KjpPHAVOAkSXnArcBoYCXwnKR7I8KLpps1MzsrKvjqrPt3m75r9ZZSFryzmkfeXMGvx06krWdGMDPbxf9HzGwnqULxW3U45klShSnJn78DhifbJwLPR0R5dQdHxFPJQgAATwN90o59NSJej4gdwF3A+XXIy8xyxIyXlmacYxZg5uuvMONl//5pZpbOhWr1biW1qlSXDLFvpT32n5u0Vd5RJfnzMaBMUqdk+8k6nPvzwIPJ597A22mxlUmbmTUzdy9bkjU+bVlxI2ViZtY8+NF/NSJis6Q7gK8D26qE93j0HxFvSGon6WDgaFKP/p8DTiJVqN5Sm/NKOotUoTqisilTehmOmwJMAejbt29tTmVmjWzNltKs8dWl2eNmZq2N76hm90tSReMBtdx/PnAhsCZSS349DZxG6vH90zUdLGkoqSVUz4+Id5PmlcChabv1AVZXPTYipkZEYUQUFhQU1DJdM2tMh3TslDXeq1P2uJlZa+NCNYuI2ABMI1Ws1saTpMa1zk+25wOfBt6JiPeyHSipLzAD+FRELE8LPQccKekjktoBlwD31voizCxnTK5hta6LBw5ppEzMzJoHF6o1+znQvUpb+hjVRZL6Je1Pknq7fz5ARKwB8kiNX63Jj4CDgN8kfRYlfewEvgrMApYB0yJi6T5ek5k1gUlHD2Lc4UdmjI07/EgmHXVMI2dkZpbblHpCbS1JYWFhFBUVNXUaZpbBzooKZrz8ItOWFbO6tJRenTpx8cAhTDrqGPI8NZWZtUKSFkREYaaYX6YyM2tEbdu04eKBg7m4hmEAZmbmR/9mZmZmlqNcqJqZmZlZTvKjf7MWbGdFBdNfXcLdLxez5v3NHHJAZyYfNYQL+w/2eEgzM8t5LlRrQdJBwMPJ5sFAOVCSbJ+YLG1qllN2VlRw+dx7mfnGh7OdrX6/lAXrVvHI269z61nneV15MzPLaf5XqhYi4t2IGB4Rw4HfkVqZanjyVW2RKqlttm2zhjT91SW7FanpZr6xnBmvepYzMzPLbS5U95Kk4yU9KmmBpFmSDkna50m6QdKjwDcybJ8r6RlJCyU9JKlnctw1kv6U7P+6pK+nnes/JC1Jvr7ZJBdszc7dL2dfN/7u5YsbKRMzM7O94zt8e0fALaSWOi2RNBn4CfC5JH5gRJwJIOncKttdgZMjIiR9AfgO8P+S444GzgI6AS9L+i0wFPgscFJy3mckPRoRC3dLSJoCTAHo27dvA122NSdr3t+cNb56S/a4mZlZU3OhunfygcHAHEmQWn1qTVr87ir7p2/3Ae5O7sC2A1akxf4VEWVAmaR1QE9gBHBPRLwPIGkGcDqwW6EaEVOBqZCa8H+frs5ahEMO6Mzq90urjffq2LkRszEzM6s7P/rfOwKWpo1THRIRY9Li71fZP337FuDXETEE+HegfVqsLO1zOalfJFSPeVsrMvmo7OvGTx4wtJEyMTMz2zsuVPdOGVAg6RQASftJGlTLY7sAq5LPn6nF/o8BF0jqIOkA4GPA43VN2FqfC/sPZly/ARlj4/oNYFL/2v4na2Zm1jT86H/vVAAXAr+S1IXU3+Mvgdq8Rn0N8HdJq4CngY9k2zkinpd0O/Bs0vTHquNTzTLJa9OGW886jxmvLuXu5YtZvWUzvTp2ZvKAoUzqP8jzqJqZWc5ThIcztjSFhYVRVFTU1GmYmZmZ1UjSgogozBTzLRUzMzMzy0kuVM3MzMwsJ7lQNTMzM7OclDOFqqRySYskvSDpeUmnNvD5xkl6VtJLyXnvltQ3id0u6cJqjjtWUkgam6XvjpJ+L+k1SUslPSbppCS2pWGuyMzMrOXbWVHB3csX82/3/ZVT7vot/3bfX7l7+WLKKyqaOjVrALn01v+2iBgOkBSBNwJnNsSJJA0mNZ/peRGxLGk7D+gHvFXD4ZcCTyR/zqpmnz+Smsj/yIiokHQ4MLAeUjczM2u1dlZUcPnce5n5xvJdbavfL2XBulU88vbr3HrWebT1jCYtSq5+NzsDGys3JH1b0nOSFku6NmnrJ2mZpD8kdy1nS9pfUq/kDmnlV7mkw6r0/13ghsoiFSAi7o2Ix7IlpdQyVBcClwFjJLXPsM8RpJY7/WFEVCR9vx4R/6qyX0dJDyd3j4slnZ+0HyDpX8md5SXJ8qxIuknSi8nfwc21/Hs0MzNrMaa/umS3IjXdzDeWM+PV2swSac1JLt1R3V/SIlIrNR0CnA0gaQxwJHAiqVWa7pV0Bqk7n0cCl0bEFyVNAyZFxF+A4cmxlwNnRsSbVc41CNibYu80YEVEvCZpHjABmJGh70URUV5DX9uBj0XEZkndgacl3QuMA1ZHxEeTa+giqRupif6PjoiQdOBe5G5mZtas3f1ycfb48sVcPCD7qnzWvOTSHdVtyXKkR5Mq1u5I7mCOSb4WAs8DR5MqUCFVNC5KPi8g9egeAEmnAV8APpftpJIOSu68Lpd0RQ05XgrclXy+K9neWwJukLQYeAjoDfQEioFzJP2npNMjYhOwmVRh+0dJ/wZszXAdUyQVSSoqKSnZh7TMzMxy05r3N2eNr96SPW7NTy4VqrtExHygO1BAqqC7MSlih0dE/4j4n2TXsrTDyknuEEs6BPgfYHJEZHp5aSlwXHKud5OxsVOBjtXlJCkPmAT8SNIbpMa4jpfUKUPfwyTV9Hf7ieT6jk/OvxZoHxHLgeNJFaw3SvpRROwkdUd5OnABMLNqZxExNSIKI6KwoKCghlObmZk1P4cc0DlrvFfH7HFrfnKyUJV0NJAHvEvqhaXPSeqYxHpL6pHl2P2AacB3k6Ivk58CP5CU/oJThxrSOgd4ISIOjYh+EXEYHxaOu0TEa0ARcG1yRxhJR1aOQU3TBVgXER9IOgs4LNm3F7A1GcJwM3Bccu1dIuIB4JskQxvMzMxak8lHZX+sP3nA0EbKxBpLLo5RhdRd1M8k4zxnJwXl/KTu2wJ8ktQd1ExOBU4gVShem7RNiIjVlTtERLGkb5AaXtCJVEH8FnB1Wj+/l/TL5PPbwMvAPVXONR34MvC/Vdq/APwceFXS1qT/b1fZ56/AfZKKgEXAS0n7EOBnkiqAD5L+OwH/TF7eEvCtaq7dzMysxbqw/2Aeefv1jC9Ujes3gEn9BzVBVtaQFBFNnYPVs8LCwigqKmrqNMzMzOrdzooKZry6lLuXL2b1ls306tiZyQOGMqn/IPI8NVWzJGlBRBRmiuXSHVUzMzOzrNq2acPFA4b47f5Wwr96mJmZmVlOcqFqZmZmZjnJhaqZmZmZ5SSPUa0HkrZERLVzsGY5rh9wf0QMrv+srDkoj3IeK5nPvHVP8u6ODRzUrhsje5zGmQWn0qbGqXjNzMxaNheqZk2kPMr51StTeXbDwl1t7+7YyPItr7HovWK+fuQU8pTXhBmamZk1Ld+yaSCShkt6WtJiSfdI6pq0Hy/pBUnzgcvT9u8gaVqy/92SnpFUKOnzkn6Rtt8XJf1XE1yS1bPHSubvVqSme3bDQh4vebqRMzIzM8stLlQbzh2kVscaSmo51MrFBG4Dvh4Rp1TZ/yvAxmT/H5NaRhXgLuC8ZMUtgM8mfVgzN2/dk9njJU80UiZmZma5yYVqA5DUBTgwIh5Nmv4MnJGhPX1FqxGkilIiYgmwOPn8PvAIMDFZWna/iCjOcM4pkookFZWUlDTIdVn9enfHhqzx9WXZ42ZmZi2dC9XGJaC6pcCU5bg/ApeR5W5qREyNiMKIKCwoKNinJK1xHNSuW9Z49/zscTMzs5bOhWoDiIhNwEZJpydNnwIejYj3gE2SRiTtn0g77AngYgBJxwC7ltyIiGeAQ4GPA3c2bPbWWEb2OC17vGBE1riZmVlL57f+60cHSSvTtv8L+AzwO0kdgNdJ3Q0l+fNPkrYCs9KO+Q3wZ0mLgYWkHv1vSotPA4ZHxMYGugZrZGcWnMqi94ozvlB1YrdjOaOg6jBmMzOz1kUR1T2JtsYkKY/U+NPtko4AHgYGRMSOJH4/8IuIeLimvgoLC6OoqKhhE7Z6UR7lPF7yNPNKnmB92Qa653djZMEIzig4xfOomplZqyBpQUQUZor5jmru6ADMTd7uF/DliNgh6UDgWeCF2hSp1rzkKY+RPU6rcRiAmZlZa+RCNUdERCmwx28TybjWAY2ekJmZmVkT87NFMzMzM8tJvqNqrVJ5lPNYyXzmrXuSd3ds4KB23RjZ4zTOLDjVY0PNzMxyhAvVWpLUE/gFcDKwEdgB/DQi7qnl8f2AZcDLQDvgMVKrUfUF7o+IwQ2QtmVQHuX86pWpu71t/+6OjSzf8hqL3ivm60dOIU95TZihmZmZgR/914okAf8AHouIwyPieOASoE8du3otIoYDQ4FjgAvqMU2rpcdK5mecEgrg2Q0Lebzk6UbOyMzMzDJxoVo7ZwM7IuJ3lQ0R8WZE3AIgqb2k2yQVS1oo6axsnUXETuApoH96u6TLJP06bft+SSMl5Um6XdKS5Bzfqtera2XmrXsye7zkiUbKxMzMzLLxo//aGQQ8nyV+OUBEDJF0NDBb0oCI2J5p52QRgFHAj2p5/uFA78rhAcmUVVX7nAJMAejbt28tu22d3t2xIWt8fVn2uJmZmTUO31HdC5JulfSCpOeSphHA/wJExEvAm2SeUuoISYuAJ4F/RcSDtTzl68Dhkm6RNA7YXHWHiJgaEYURUVhQUFDHK2pdDmrXLWu8e372uJmZmTUOF6q1sxQ4rnIjIi4ndUe0siJULft5LSKGR8SxEXFNhvhOdv+etE/OtxEYBswjdff2j3VJ3nZX0+T6IwtGNFImZmZmlo0L1dp5BGgv6ctpbR3SPj8GfAJA0gBSb/K/vBfneQMYLqmNpEOBE5M+uwNtImI6cBVpRbPV3ZkFp3Jit2Mzxk7sdixnFJzSyBmZmZlZJh6jWgsREZIuAH4h6TtACfA+8N1kl98Av5NUTOqu6GURUbYXp3oSWAEUA0v4cFxsb+A2adcEn9/bqwsxANqoDV8/cgqPlzzNvJInWF+2ge753RhZMIIzCk7xPKpmZmY5QhHR1DlYPSssLIyioqKmTsPMzMysRpIWRMQey8iDH/2bmZmZWY7yHdUWSFIJqZkHrHnrDqxv6iSsXvh72XL4e9ly+HuZOw6LiIxTFrlQNctRkoqqexRizYu/ly2Hv5cth7+XzYMf/ZuZmZlZTnKhamZmZmY5yYWqWe6a2tQJWL3x97Ll8Pey5fD3shnwGFUzMzMzy0m+o2pmZmZmOcmFqlkTkzRO0suSXpV0ZYb4SEmbJC1Kvn7UFHladpL+JGmdpCXVxCXpV8n3ebEkL4Wco2rxvfTPZDMh6VBJcyUtk7RU0jcy7OOfzRzmJVTNmpCkPOBWYDSwEnhO0r0R8WKVXR+PiImNnqDVxe3Ar4E7qomPB45Mvk4Cfpv8abnndrJ/L8E/k83FTuD/RcTzkjoBCyTNqfL/WP9s5jDfUTVrWicCr0bE6xGxA7gLOL+Jc7K9EBGPARuy7HI+cEekPA0cKOmQxsnO6qIW30trJiJiTUQ8n3wuBZYBvavs5p/NHOZC1axp9QbeTtteyZ7/EwU4RdILkh6UNKhxUrN6VtvvtTUP/plsZiT1A44FnqkS8s9mDvOjf7OmpQxtVafieJ7U8nJbJE0A/kHqEZU1L7X5Xlvz4J/JZkZSR2A68M2I2Fw1nOEQ/2zmCN9RNWtaK4FD07b7AKvTd4iIzRGxJfn8ALCfpO6Nl6LVkxq/19Y8+GeyeZG0H6ki9a8RMSPDLv7ZzGEuVM2a1nPAkZI+IqkdcAlwb/oOkg6WpOTziaR+bt9t9ExtX90LfDp5w/hkYFNErGnqpKzu/DPZfCTfp/8BlkXEf1Wzm382c5gf/Zs1oYjYKemrwCwgD/hTRCyV9KUk/jvgQuDLknYC24BLwit15BxJdwIjge6SVgJXA/vBru/jA8AE4FVgK/DZpsnUalKL76V/JpuP04BPAcWSFiVt3wf6gn82mwOvTGVmZmZmOcmP/s3MzMwsJ7lQNTMzM7Oc5ELVzMzMzHKSC1UzMzMzy0kuVM3MzMxsr0j6k6R1kpbUcv+LJb0oaamkv9W4v9/6NzNrvSSVA8WkpitcBnwmIrZm2O+piDi1sfMzs9wm6QxgC3BHRAyuYd8jgWnA2RGxUVKPiFiX7RjfUTUza922RcTw5B+YHcCX0oOS8gBcpJpZJhHxGLAhvU3SEZJmSlog6XFJRyehLwK3RsTG5NisRSq4UDUzsw89DvSXNFLS3OSxXDGApC2VO0n6jqRiSS9Iuilpq+4fJjNrfaYCX4uI44ErgN8k7QOAAZKelPS0pHE1deSVqczMDEltgfHAzKTpRGBwRKyost944ALgpIjYKqlbEpoKfCkiXpF0Eql/mM5ulOTNLGdI6gicCvw9WWkYID/5sy1wJKmV3/oAj0saHBHvVdefC1Uzs9Zt/7SlJR8ntS76qcCzVYvUxDnAbZXjWCNiQw3/MJlZ69IGeC8ihmeIrQSejogPgBWSXiZVuD5XXWcuVM3MWrdtVf9BSYrN96vZX0DVt3Cz/cNkZq1IRGyWtELSRRHxd6X+hzI0Il4A/gFcCtwuqTupoQCvZ+vPY1TNzKwuZgOfk9QBQFK3iNhM6u7IRUmbJA1ryiTNrHFIuhOYDxwlaaWkzwOfAD4v6QVgKXB+svss4F1JLwJzgW9HxLtZ+/f0VGZmrZekLRHRsUrbSOCKiJiYaT9JVwKfJjVLwAMR8X1JHwF+CxwC7AfcFRHXNc5VmFlL5ULVzMzMzHKSH/2bmZmZWU5yoWpmZmZmOcmFqpmZmZnlJBeqZmZmZpaTXKiamZmZWU5yoWpmZmZmOcmFqpmZmZnlJBeqZmZmZpaT/j+OpJBKFd9uXw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60" name="AutoShape 4" descr="data:image/png;base64,iVBORw0KGgoAAAANSUhEUgAAAqoAAAV8CAYAAADzRb3WAAAAOXRFWHRTb2Z0d2FyZQBNYXRwbG90bGliIHZlcnNpb24zLjMuMiwgaHR0cHM6Ly9tYXRwbG90bGliLm9yZy8vihELAAAACXBIWXMAAAsTAAALEwEAmpwYAAEAAElEQVR4nOzdd3hUxfrA8e/sJtmQSkijG6SGFELvXRKaCAIKFoo/Ra+CYsdKs13FK7ar4lVBRVFBFJASWugllJCEUIVITyOV1N2d3x+7CSm7SUgH5vM8edg9M2fOnADJu3Nm3hFSShRFURRFURSlrtHUdgcURVEURVEUxRIVqCqKoiiKoih1kgpUFUVRFEVRlDpJBaqKoiiKoihKnaQCVUVRFEVRFKVOUoGqoiiKoiiKUifZ1HYHlKrn4eEhfXx8arsbiqIoiqIoZTp48GCilNLTUpkKVG9BPj4+HDhwoLa7oSiKoiiKUiYhxD/WylSgqiiKcpPIzc7l0zdXsHPLMXJyDejstPQZ5MuMt8ZjZ6d+nCuKcutRc1QrQQjRUAixTAjxtxAiRgixVgjRprb7pSjKrSc3O5epQ95n44YYsvIkRqEhK0+ycUMMUwe/R252bm13UVEUpcqpQLWChBACWAmESSlbSinbA68C3lV4DTVEoigKAJ++uYKktBwovu21lCSl5fDZ7N9rp2OKoijVSAVCFTcQyJNSfpl/QEoZIYRwEkJsBtwAW+B1KeWfQggfYD2wE+gBHAG+A+YCXsCDUsr9Qog5QGPAB0gUQjQDZkgpIwCEELuAf0kpI2vkLm8R47vPJTM7r7a7oSgVZpCAEKavwszvQ9dFs3n96zXfMUWpQg72tvy2b3a1XiMvL48LFy6QnZ1drddRSrK3t6dp06bY2tqW+xwVqFacP3DQwvFsYIyUMk0I4QHsFUKsMpe1AsYD04Bw4AGgDzAK02jsaHO9zkAfKWWWEGIyMAWYaZ5WoLMUpAohppnbpXnz5lVyg7eSzOw8DIiyKypKXVXWP18hMNRIRxSl+tTEgMKFCxdwdnbGx8cHUfyDn1JtpJQkJSVx4cIFWrRoUe7zVKBa9QTwjhCiH2AEmnB9OsBZKWUUgBDiKLBZSimFEFGYRlDzrZJSZplf/wa8IYR4EXgEWGzpolLKRcAigC5dukhLdW5nDva2akRVuakVjKhaIyVa9TtXuck52Jd/pK2isrOzVZBaC4QQuLu7k5CQcEPnqUC14o4C4ywcfxDwBDpLKfOEELGAvbksp1A9Y6H3Ror+XVzLfyGlzBRCbATuAe4DulRJ728z1f0oSVGq24cv/czGDTGmOaqFf8Ga3wcP8+e5f0+ovQ4qyk1EBam1oyLfd7WYquK2ADohxGP5B4QQXYE7gHhzkDrQ/L6y/gd8AoRLKa9WQXuKotxkZrw1HncXncU5qu4uOqbPt/S5WVGUuu7KlStMmDCBli1b0r59e4YPH8727dsZN870fzoiIoK1a9cW1F+1ahXvvfdebXW3xqlAtYKklBIYAwwxp6c6CswB1gJdhBAHMI2uHq+Cax0E0jAtvlIU5TZkZ2fDdxtfInioH/VsNWikkXq2GoKH+vHd5lkqj6qi3ISklIwZM4YBAwbw999/ExMTwzvvvIMQguXLlwMlA9VRo0Yxa9as2upyjROyeKoTpc4RQjQGwoB2UkpjWfW7dOki1c5UiqIoilLSsWPH8PX1re1uALBlyxbmzJnD9u3bixyPjY1l5MiRHDp0iFatWpGVlUWTJk145ZVXyMrK4sCBA3z22WckJCTwxBNPcO7cOQAWLlxI79692bZtG8888wxgety+fft2nJ2da/z+LLH0/RdCHJRSWpzaqD6C13FCiEnA28Bz5QlSFUVRFEW5OURHR9O5c2er5XZ2dsybN68gMAVYvHhxQfkzzzzDs88+S58+fTh37hwhISEcO3aMBQsW8Pnnn9O7d28yMjKwt7e3coW6TwWqdZyU8nvg+9ruh6IoiqIodcumTZuIiYkpeJ+WlkZ6ejq9e/fmueee48EHH+Tee++ladOmtdjLylFzVBVFURRFUWqBn58fBw9aSslePkajkT179hAREUFERAQXL17E2dmZWbNm8b///Y+srCx69OjB8eOVXi5Ta1SgaoUQwl4IsV8IcUQIcVQIMddKvbZCiDAhRIQQ4pgQYlEFrrW78j1WlIrJys3mx4OvEHasC9Fn2hJ2rAs/HnyFHH1O2ScrSh2Rm53Lhy/9zJgubzI88DXGdHmTD1/6mdxcfW137bZ2JTmehfuGsu5vPzafbce6v/1YuG8oSWkqgQ3AoEGDyMnJ4euvvy44Fh4ezj///FPw3tnZmfT0dIvnBwcHF0wJANPCK4C///6bgIAAXn75Zbp06aIC1VtUDjBIStkBCAKGCiF6WKj3CfCRlDJISukLfFreCwghtABSyl5V0F9FuWFZudlsPDaMkEbf4+d6GW/7DPxcLxPS6Hs2HB1KVq7aYlCp+3Kzc5k65H02boghK09iFBqy8iQbN8QwdfB75Gbn1nYXb0tXkuPZmxhMR+8zOGjzsBFGHLR5dPQ+w464QVxJjq/tLtY6IQQrV65k48aNtGzZEj8/P+bMmUPjxo0L6gwcOJCYmBiCgoL45Zdfipz/ySefcODAAQIDA2nfvj1ffmna1X3hwoX4+/vToUMH6tWrx7Bhw2r0vqqSWvVfDkIIB2An8C8p5b5iZZHAVHMKqcLHtcB7wABAB3wupfxKCDEAmA1cBoKklO2FEBlSSifzeS9iSuyvA1ZKKWcLIRyBX4GmgBaYL6Us+q+1ELXqXymvHw++Qkij763lkGfD5ck81Pmd2uugopRDmZshDPVTmyHUgoX7htLR+4zVny+H41oys/u6Gu9XXVr1fzu60VX/akS1FEIIrRAiAogHNhYPUs0+ArYIIdYJIZ4VQtQ3H/8/IFVK2RXoCjwmhMjf3LYb8JqUsn2x6wUDrc3lQUBn81asQ4FLUsoOUkp/YH1V3qdy+2rqsBGwmEMegCbmckWpy3ZuOWZ6YeUf8o7Nx2q4RwpAW4/zgPWfL209ztVwj5SbkQpUSyGlNEgpgzCNZHYTQvhbqPMd4Av8hmn0dK8QQgcEA5PMge4+wB1TEAqwX0p51sIlg81fh4FDQDvzOVHAXUKIfwsh+kopU4ufKISYJoQ4IIQ4cKP76Cq3Lw+d5XlP+Tx1aTXUE0WpuJxcQxnlap5qbbDTlP73Ula5ooAKVMtFSpmCKeH+UCvll6SU30op7wH0gD8ggBnmuatBUsoWUspQ8ynXrFxKAO8WOqeVlPIbKeVJoDOmgPVdIcSbFvqwSErZRUrZxdPTszK3q9xGEnNKTwCdkONSQz1RlIrT2WnLKFeZGGtDrrH0v5eyyhUFVKBqlRDCM/8xvhCiHnAXFrZDFUIMFULYml83xDRyehHYAPyrUFkb81zT0mwAHhFC5M9XbSKE8DLvTJUppfwRWAB0qop7VJQLmUMA05yxwvLfXzSXK0pd1meQeb6blX/IfQer+Yi14URiM8D6z5cTic1ruEfKzUgFqtY1AraaF0uFY5qjusZCvWAgWghxBFOg+aKU8grwPyAGOCSEiAa+oowNFswjrj8Be4QQUcBywBkIAPabpxG8BrxVBfenKIzvMIc9CW0sziHbk9CG8R1m107HFOUGzHhrPO4uOouTId1ddEyfP652Onabe9j3J5LzHCz+fEnOc+Bh36W10zHlpqJW/d+C1Kp/5UZk5WazImoeTRw24qlLIyHHhYuZQxjfYTY6G11td09RyiU3O5fPZv/Ojs3HyMnVo7Ozoe9gX6bPH4edevRfa64kx7Ps5GTaepzDTmMg16jlRGJzHvZdirtLg1rpk1r1X7tudNW/ClRvQSpQVRRFURTL6kKgKoTgoYce4ocffgBAr9fTqFEjunfvzpo1lh7e3pg5c+bg5OTECy+8UO5zevXqxe7d1b//0I0GqupjpqIoiqIoigUGvYFNP+9iw/c7SLh4Fc8mDQiZ1Je7HuiDVlvx2ZOOjo5ER0eTlZVFvXr12LhxI02aNKnCnt+4mghSK0LNUVUURVEURSnGoDfwzpQv+Oip74jZd5qEC1eJ2Xeaj576jncm/xeDvnLptYYNG8Zff/0FwM8//8zEiRMLyubMmcOCBQsK3vv7+xMbG0tsbCzt2rXj0Ucfxd/fnwcffJBNmzbRu3dvWrduzf79+wvOOXLkCIMGDaJ169YFW7RmZGQwePBgOnXqREBAAH/++WdBfScnp0rdT3VRgaqiKIqiKEoxm37exa5VBy2W7Vp1kM3LKjcCOWHCBJYtW0Z2djaRkZF07969XOedPn2aZ555hsjISI4fP85PP/3Ezp07WbBgAe+8c30nwcjISP766y/27NnDvHnzuHTpEvb29qxcuZJDhw6xdetWnn/+eer6FFD16L+aCCEMmPKe2mLKrboEWCilNFqp3xj4REqplqcq1cYgDWxP2MOWuO14GPbQzSkWL7sMpJRkGgWX8xyIyWzM4QQf8mIb8/mEF9l4+QzLjkdyPDGB7Nw8XJ2vUb9BJjZ2evR5WjLi6sG+enhE6bmrRyuefvs+tXhFUZSb3obvd5Ravv77HQQ/1LfC7QcGBhIbG8vPP//M8OHDy31eixYtCAgIAMDPz4/BgwcjhCAgIIDY2NiCevfccw/16tWjXr16DBw4kP379zNixAheffVVtm/fjkaj4eLFi8TFxdGwYcMK30d1U79Nqk+WeVcrhBBemNJOuQIW8/1IKS8BJYJUIYSNlFJtq6JUmkEa+OTUIg5cPcgUj8MEOVwpUu4KNLDLpVm9FFo7xRPq3p7H97xE+Pk7kAhA0rT5VVycsgvOsbU1Uq9FHuneOZxrVp81G89yaPB7LN74Enb2djV7g4qiKFUo4eLV0ssvJFX6GqNGjeKFF14gLCyMpKTr7dnY2GA0Xh/Xys6+/nNXp7uejUWj0RS812g06PXXwwVRLC+YEIKlS5eSkJDAwYMHsbW1xcfHp0jbdZF69F8DpJTxwDRgujD5nxAiwvyVIISYLYTwMedbRQgxRQjxmxBiNRAqhHAUQnwrhAgXQhwWQtxTqzek3JS2J+xh/9XDdHO4SJDDFYtJuHUCdMCdukTa6OJo6JFKU7dkAOq7ZOLilG3xPGeHHOzaZZHeXku83sBns3+vmZtSFEWpJp5NSk+f5dnUvdLXeOSRR3jzzTcLRkjz+fj4cOjQIQAOHTrE2bOWdl0v3Z9//kl2djZJSUmEhYXRtWtXUlNT8fLywtbWlq1bt/LPP/9U+h6qmxpRrSFSyjNCCA3gJaV8FEAIcQemTQIWY9o+tbCeQKCU8qoQ4h1gi5TyEfNuWfuFEJuklNa2YlVuQxuie+Fpn1LieAPdNWyEkdZIFjQFG2GKNC0l4QZw1oADMLb+CYzyJHhBfmxqREOqvp7F68vmQMfr74+cncOFa668+uV4bLIlntFZNGpevh/s3o3q897HD5arrqIoSnUImdSXmH2nrZYPnVTxx/75mjZtyjPPPFPi+NixY/n+++8JCgqia9eutGnT5obb7tatGyNGjODcuXO88cYbNG7cmAcffJC7776bLl26EBQURLt27Sp9D9VN5VGtJkKIDCmlU7FjKUBbKWWcEMIe2A68KqXcJITwAdZIKf2FEFOA/lLKqebzDgD2mOa6AjQAQqSUxwq1PQ3TqC3NmzfvfDN8SlKq1qHT7WnmkFrb3SjiXKYrkxc9hjbTiPfBzHKf16RZA7779alq7JmiKLer8uZRNRiMvDP5vxYXVPUe1ZlXlzxZqRRVtyuVR7WOEkLcCRiAePOhL4HfpZSbrJxSeLRUAGOllCestS+lXAQsAlPC/8r3WLnZJGTXt3g8f0QV80xTGyHRFB+/L0RK0z9UAKM0VSzXiGqJdgRXsp3RZhqwyZZopLyhEVVFUZTapNVqeHXxv9i8bDfrv99BwoUkPJu6M3RSXwZP7K2C1BqiAtUaIITwxBSYfiallEKIpwBnKeV75WxiAzBDCDHDfH5HKeXhauuwclMK8S89VcrW+J0sOvM9PRzO84BHJFIWffyf/z7dCDnAlrS2nMhpxOHYZpxPbkB9l2s09k6xet7lJBe0mx1xO5jD8H5tee7fE+gAjPisWm5XURSl2mlttAQ/1LdSq/uVylEfB6pPPfNiqaPAJiAUmGsuewEIKLSg6oky2pqPKc1VpHnB1fxq67Vyy+rv2YtuDTqyL7MpEZkNLc5RzZGmIPVMjgcncxpyJdGV88luAKSkOZCWYW/xvPRMHbnH6+EcY8DLRsv0+SrLmqIoilJ5akS1mkgptaWUtbBS5G8uX4xpgVV+/Szg8SrsnnIb0ggNT7eexo6EvWyJa8HRDFMeVe/CeVRzHYjJasyhBB/0sU34asILbPI5y8/Hj3A8MYHL59y55nwN1waZ2BbLo9o8ysCQnq2Y8dZ4lUdVURRFqRLqt4mi3Ea0QssAr94M8OptsTwQCCl27D7nAO5rE2Cp+nWTq6R7iqIoilKEevSvKIqiKIqi1EkqUFUURVEURalBQgief/75gvcLFixgzpw5VdZ+bGws9erVo2PHjvj6+tKtWzeWLFlS5nlhYWGMHDkSgDlz5rBgwQKL9Xr16lVlfS2LevSvKEqtMUoDx1NDiUldS0ZePHpZj/PZDTib6YSnrgHBDXswyKszR5K3svWf1aTlJZKdpkN/rjWDWoxkeP+AIiliriTHs+zkJNp6nMdOYyDXqOVEYjMe9v0JdxfTLjPZ2dks3zCP+u6bcHVNIzXVhZSkuxg/bDY6Ox16o5Hfz0Tx698RpBr/waVeMhqRS3a2lviE+qRcqU8L4ciwTkfp0HA3Hrp0EnOcuZA5hPEd5qCz0Vm7XQBys3P59M0V7NxyjJxcAzo7LX0G+db43F690ciK09H8ciKKy9fSaOTowv1tAxjXyh+tRo1hKAqAQW9g02/7CP15DwkXk/Fs4kbwxJ7cdV+PSqWn0ul0/P7777zyyit4eHhUYY+va9myJYcPmxIEnTlzhnvvvRej0cjUqVMr3fbu3aVnmalK6qdRNRBCNBRCLBNC/C2EiBFCrBVClGtbCfNWqg9Udx8VpbYZpYH1F+ex5coHXMk6SoY+gWzDOTxtI2imi+RY2hkWnvyJt2NmsOby51yzO4fWMRPHRsm4dt/P2sRPeGPhKvQG037YV5Lj2ZsYTEfvMzho87ARRhy0eXT0PsOOuEFcSY4nOzubVdtH0KnTEu684yLu9dO5846LdOq0hD/DhpORmcmMHX/w8t6/SNMexsPtAnb217DR5eHkms2dra7Qwu8cjwz+kQfarsDP9TLe9hn4uV4mpNH3bDg6lKxc6/tm52bnMnXI+2zcEENWnsQoNGTlSTZuiGHq4PfIzc6tke+93mjkqa2reGnHeg7GX+TStXQOxl/kpR3reXLrKvSF9hhXlNuVQW/g3ce/ZeFzS4kJP0PCpWRiws+w8LmlvDvtGwx6Q9mNWGFjY8O0adP46KOPSpQlJCQwduxYunbtSteuXdm1axcAAQEBpKSkIKXE3d2d77//HoCHH36YTZuspWQ3ufPOO/nPf/7DJ598AsC1a9d45JFH6Nq1Kx07duTPP/+0eF5MTAwDBgzgzjvvLDgXwMnJyWL96qAC1SomhBDASiBMStlSStkeeBXwLlTHakYAwAdQgapyyzueGsqZjB0ljksJjezTaGKfjKddBnCZ4hvoSQne7RM5lb2LDdtjAFh2chJutpkW67rZZrLs5GSWb5iHv+9xi3X8fY/z5dZXWH/+BJ7OGbg7WW5rWNMTDPQ6Y7Gsp+dJVkTNs3rPn765gqS0HCydnJSWw2ezf7d6blVacTqa9bEnLZatjz3J76eP1kg/FKUu2/TbPnatjbBYtmttBJuX769U+0899RRLly4lNbXojoLPPPMMzz77LOHh4axYsYJHH30UgN69e7Nr1y6OHj3KnXfeyY4dpp+fe/fupUePHmVer1OnThw/fhyAt99+m0GDBhEeHs7WrVt58cUXuXat5K7sx48fZ8OGDezfv5+5c+eSl5dXqXuuCPXov+oNBPKklF/mH5BSRgghBgghtgKXgSAhRADwHjAA0AGfSym/Mh/zFUJEAEswBb0/AI7m5qZLKWtuzF1RqsHM+cvx6vMbLo1KluXnaW1mn0yqwaHgWD+Hk7jbZCAK7YF178MHgZ+JPAeDLLRV2KBGUWgaReKqsf4J/cGg5UyQglI27sJGyCL9LN7vIQ2XcOHC9xjRkKa3L1In5EnTV2miY9+0WiYR5Bq0JbYBu5LjzLOHRyKumu7MNk1yx2/ZONjb8tu+2SXa+eVEVKl9+OVkZNmZHhTlFhf6855Syzf8tJvgCT0r3L6LiwuTJk3ik08+oV696zv+bdq0iZiYmIL3aWlppKen07dvX7Zv384dd9zBv/71LxYtWsTFixdp0KBBuUY4ZaEPyKGhoaxatapgDmp2djbnzp0rcc6IESPQ6XTodDq8vLyIi4ujadOmFb7nilCBatXzB0puDGzSDfCXUp4VQkwDUqWUXYUQOmCXECIUmAW8IKUcCSCEcACGSCmzhRCtgZ+BEvvhmtubBtC8efMqvylFqUpXEtJoVC+91Dr1tHlkSX3Be0dNDrai8o+kNYBNKZFofiBa4fYF6IQEDNSzKzlCUS0ESDvIa2AKVCVGDAgysy2Pfly+llZqc5cySi9XlNtBwsXkSpWXx8yZM+nUqVOReaNGo5E9e/YUCV4B+vXrx+eff865c+d4++23WblyJcuXL6dv3/LtmnX48GF8fX0BU9C6YsUK2rZtW6ROXFxckfc63fU591qtFr1eT01Tj/5r1n4p5Vnz62BgknnkdB/gDrS2cI4t8LUQIgr4DWhvqWEp5SIpZRcpZRdPT8+q77miVKGGni4YspxLrZNlsCXXeP2z9DWjjjypQS9Fhb+MEoyAXlr/yjEKckv5MpYRxxrNbWQZtcTlOlbp15VcJ85luXIus+jXlWxnRC7YXTWavtIkWiQO9rYW+9jI0aXUe2jsVHq5otwOPJu4Vaq8PBo0aMB9993HN998U3AsODiYzz67vvd0REQEAM2aNSMxMZFTp05x55130qdPHxYsWFCuQDU2NpYXXniBGTNmABASEsKnn35aMMqav+iqLlIjqlXvKGBt/8jCwysCmCGl3FC4ghBiQLFzngXigA6YPlhYX6mhKDeJhW+MIybFkS1XPihRJqXpMfr5bDdyjLY42+YgJWzPbFOiztE/2zCl12RGDPRn4b6hdPQ+U1BWvO7huJZ4XOlIp05LrNZZGzmOz5Mb4umcTkvvRIv1ejqd5wH3SKttbLwymYc6v2Pxvj986Wc2bojB2snBQ/147t8Tbvj7CTDCr9iB163Xvb9tAAfjL1ovbxNYoT4oyq0keGJPYsLPWC0PeaBqUjQ9//zzRQLTTz75hKeeeorAwED0ej39+vXjyy9Nswm7d++OwWBaxNW3b19eeeUV+vTpY7Hdv//+m44dO5KdnY2zszMzZswoGLl94403mDlzJoGBgUgp8fHxYc2aNVVyP1VNyOKT+pVKMS+m2gv8T0r5tflYV2A40LXQI/1p5mPjpZR55qwAF4F2wH+klP3N9T4CLkgpPxRCTAW+lVKWNoWOLl26yAMHDlTTHSpK1chf9W9pQdXlbBcOpZmmsHRvkItpandRcTEeuJ27m/nPjkKr1ZCUdpUdcYNws80sUTc5z4G+3ltwsnfkz7Dh+PseL1En+lg7RvZbw/P71rH+/HFaN4zH3alkW1eTHfi/RgcZ6FXyF9iehDaE+K23mqIqN1fP1MHvmRZUFePuouO7zbNqJEWVwWjkya2rLC6oGurThv8OHKVSVCm3rGPHjhU8Ai+NwWDk3WnfWFxQ1Xt4EK8s+r9Kpai6XVn6/gshDkopS0xrBBWoVgshRGNgIdAZ0whoLPAHcE+hQFUDvAXcjWl0NQEYDWQC6wEPYDGwBlhhPr4V0yhsqbOmVaCq3Czy86geS11Hel4ceunA+Wy3gjyqIQ17MNCrM0eSwwg7t5rU3ASyU3Xoz7dm8J13M6yfv4U8qpNp63GuUB7V5jzsu7RIHtUVG+bj4r6R+q5ppKS6kJY0hHHD3izIo7rybDS/no4gxRhbKI+qDfEJrqRcqc+dwpGhHWMIbLQbT10aCTkuXMwcwvgOs8uVR/Wz2b+zY/MxcnL16Oxs6DvYl+nzx9V4HtXfTx/ll5ORXMpIo7GTC/e3CWRsKz8VpCq3tPIGqmBKUbV5+X42/LS7II9qyAO9GDy+uwpSK0gFqooKVBVFURTFihsJVJWqd6OBqvo4oCiKoiiKotRJKlBVFEVRFEVR6iQVqCqKoiiKoih1kkpPVQFCCAMQhWkRlIFy7BYlhMgoaxGUouQzSAPbE/YQFr+LpNyruNs1oL9nT1xts4lI2UxqXiKuth74O/fn1LntNHXYhIcuncQcZy5kDmF8hzlohS3rtkWy85+V1LszBnvnTK7lOJCS5kffxvcyrEUrZiz8kd3OSfRvfZzgpkfxrpdGmt6eLI0tTjZZ2GmM5Bq1RKU0YUlEPxo6evBYpx6MbxWoFtwoiqIo1U4tpqqAwkGnECIEeDU/nVR5zqluajHVzc0gDXxyahH7rxZOwCxpbJ+Ks831tEYCSYjT37S0SynRxp6ENuza9CTSZyXN/a6UKD91uSHrjgSS5wKvBK6lj/ffJerkSC1pRh2YNxRNzqvHS/vuJQ87Qpq24bN+Y7BRwaqiKDeZurKYKi4ujmeffZa9e/fi5uaGnZ0dL730EmPGjKntrlUrtZiq5rkAyQBCCCchxGYhxCEhRJQQ4h5LJwghXhRChAshIoUQc83HfIQQx4QQXwshjgohQoUQ9cxlQUKIveb6K4UQld8OQ6mztifsKRakgotNNs42psT3+drZJdHSLoXinzWlhJ6eJ/Hy/57mflcslrdudIXWLS9xV6Nj9PH+22IdnTCgE/qC9262Wfyf3y6QsOHCSVaeja6qW1YURamTDHoDG37bz/P3fcakvm/z/H2fseG3/RgMldvOWUrJ6NGj6devH2fOnOHgwYMsW7aMCxculL9v5sT/tzo1oloBhR792wONgEFSyoNCCBvAQUqZJoTwwJT4v7WUUuaPqAohgjHtXPU4pqGqVcD7wDngNNBFShkhhPgVWCWl/FEIEYkpf+o2IcQ8wEVKOdNa/9SI6s3pnWMfkZCTRFJOMt66eGw1Bu51OYaLNheQ5O/yoEECEgeNvtR96fVSkGW0PLtHp9EjCrUJpq1FU4v97JUSDOZaRgTJhnropRaAHGnDjJ0PFGkDo8Auw3RN+2xBYJRjmffd0NuV9z+YWGY9RVGUqlDuhP96A+8+8yO7NpT8UN47xJ9XPn4IrY22Qn3YvHkz8+bNY9u2bSXKFi9ezIEDBwp2qxo5ciQvvPACAwYMwMnJieeee44NGzbw4YcfcuLECf7973/TuHFjWrdujU6n47PPPmP16tW89dZb5Obm4u7uztKlS/H29ubq1as88sgjnDlzBgcHBxYtWkRgYCBz5szh3LlznDlzhnPnzjFz5kyefvrpCt1bWW50RFXNUa2YLCllEIAQoifwvRDCH1Pg+Y4Qoh+m3/tNAG+g8LPXYPNX/pCZE9AaU6B6VkoZYT5+EPARQrgC9aWU+f+alwC/Fe+QeaeraQDNmzevmrtUalRCThJXsuMBsNUYsNMYcNXmUF9bchej8rAREmdtXrnr6y3EvEKADbKgXCPATpg/xRsBLRQ+TQpJloMp2tXrJRcvJFeo74qiKLVt08qDFoNUgF0botn8xyGCx3WtUNtHjx6lU6dON3zetWvX8Pf3Z968eVy6dImHHnqIQ4cO4ezszKBBg+jQoQMAffr0Ye/evQgh+N///sf777/Phx9+yOzZs+nYsSN//PEHW7ZsYdKkSURERABw/Phxtm7dSnp6Om3btuVf//oXtra2Fbq/qqQC1UqSUu4xj556YtoS1RPobN4WNRbTqGthAnhXSvlVkYNC+ACFIxIDUO8G+rEIWASmEdUbvA2lDvDUuQOQlJNMntH0KT3VoDOPe9bMiGpxxUdUjZIiI6oYKNKGMArsMk0ziuz1giZNyzeiqiiKUteE/ra/1PINv+2vcKBa3FNPPcXOnTuxs7PjqaeeslpPq9UyduxYAPbv30///v1p0MC069748eM5edK0LfKFCxe4//77uXz5Mrm5ubRo0QKAnTt3smLFCgAGDRpEUlISqampAIwYMQKdTodOp8PLy4u4uDiaNm1aJfdXGSpQrSQhRDtACyQBrkC8OUgdCNxh4ZQNwHwhxFIpZYYQoglgddhLSpkqhEgWQvSVUu4AHgZKPitQbnqv+j4LwNb4nSw68z0AH2b2BcDFJotG9mlIaRrlBPC1S2SQU2yRY0DB+5+iO6K745rV8nWn/Glsk8qz/pus1kmXduRI24L3+1N8+DJ6IAh4v+cIzk4OrNbviaIoSm1JuJxaevmllAq37efnVxAwAnz++eckJibSpUsXbGxsMBqvDx1kZ2cXvLa3t0erNQ0WlDZ1c8aMGTz33HOMGjWKsLAw5syZY/UcYf7hr9Nd3/5Zq9Wi1+srdnNVTC2mqph6QogIIUQE8AswWUppAJYCXYQQB4AHgePFT5RShgI/AXuEEFHAcsC5jOtNBj4wz1UNAuZV1Y0odU9/z150a9CxyLE0vT3pel2RYPJ4rjt/59YvcgxMAeWehDYkRk3m3NGGFstPXW7IqdNN2HTJl51xLS3WyZFa06ip+X1yXj0WHe0DAkKatuHeFv5VdcuKoih1jmej0p/2eDauX+G2Bw0aRHZ2Nl988UXBsczMTAB8fHyIiIjAaDRy/vx59u+3PLLbrVs3tm3bRnJyMnq9vkjgm5qaSpMmTQBYsmRJwfF+/fqxdOlSAMLCwvDw8MDFxaXC91ET1IhqBUgpLc6ellImAj2tlDkVev0x8LGFav6F6iwo9DoC6FHB7io3GY3Q8HTraexI2EtYwk4Sc67ioWtAP49e1LfN5nDKZlLzEnC19UTj+C82nNtOE4dNeOrSSMhx4WLmEMZ3mM1wf1vWb2/Nzt0rsW95tCCPanKaP/2bjOGtx1rx9MKlLMgYxv5WxwlpehRvhzRS9fXIFjY42RbKo5rchCVH+tHC0YPHOvdgXEuVR1VRlFtb8PhuxBz6x2p5yPhuFW5bCMEff/zBs88+y/vvv4+npyeOjo78+9//pnfv3rRo0YKAgAD8/f2tzmVt0qQJr776Kt27d6dx48a0b98eV1dTcD1nzhzGjx9PkyZN6NGjB2fPni04PnXqVAIDA3FwcCgSxNZVatX/LUit+lcURVEUy8q96t9g5N2nf7C+6v+Th9Fqa/cDe0ZGBk5OTuj1esaMGcMjjzxS5/OwqlX/iqIoiqIolaTVanjl44fY/MchNvy2n4RLKXg2rk/I+G4MHtO51oNUMI2Qbtq0iezsbIKDgxk9enRtd6nKqUBVURRFURTFAq2NluBxXatsdX9VW7BgQdmVbnK1/3FAURRFURRFUSxQI6pVqNCOVTbAWeBhKWVKBdvaLaXsZeH4YmCNlHJ5Jbqq3IKycrNZETWXpg4b8dClk5jjzIXMIYzvMAedjY7k9HSeXLYAG5/L6Bxyycm0Qx/biK8eeBkXRwcAcrNz+fTNFezccoycXAM6Oy19Bvky463x2NmV/uPCoDeycV0k61cfJiE+DU8vF4be3ZEhwwPrxCMyRVEU5eajFlNVofxtUs2vlwAnpZRvV/E1FlNGoKoWU91+snKz2XhsGD09T5Yo25PQhm5Nf+WZ3XPwapJSojz+Yn2+HPAejrY6pg55n6S0kjthubvo+G7jS9jZ21m8vkFv5O03VrAzrERGNvoMaMdr88eitVHBqqIota+8i6mU6nGji6nUb47qswfTFqoIIboJIXYLIQ6b/2xrPj5FCPGnEGK9EOKEEGJ2/slCiAzzn0II8ZkQIkYI8RfgVRs3o9RtK6Lm0tPzJMU/d0oJPT1P8t2RJ/FqkmKx3KtJCk8u+5BP31xhClItVEpKy+Gz2b9bvf7GdZEWg1SAnWHH2bQ+siK3pSiKotzm1KP/aiCE0AKDgW/Mh44D/aSUeiHEXcA7wFhzWTdM+VMzgXAhxF9SysLDoWOAtkAA4A3EAN9W/10o+cZ3n0tmttXNw8pNr7NFirLrVcSsb0IBLCbuBxh0xzF+TO1gtVzrc4kN/xNgb31f5/VhJ1jffa7lQiFKXryQD99axYfz/yz1HuoCjRA0au5+Q+d4N6rPex8/WE09UhTlVqTVagkICECv1+Pr68uSJUtwcHCo7W7VSSpQrVr1zLtV+QAHgY3m467AEiFEa0AChaOBjVLKJAAhxO9AH6BwoNoP+Nm889UlIcQWSxcWQkwDpgE0b968qu5HATKz8wr2u68MKQRoqidS9XLIKLW8gW1mqeX2DrlQZgL/SvS9jEC2rjACF89fre1uKIpSRxj0BjatjmDDH4dIuJKKZ0NXQkZ34q5RHSs1975evXpEREQA8OCDD/Lll1/y3HPPVVGvby0qUK1aWVLKICGEK7AGeAr4BJgPbJVSjhFC+ABhhc4pPknY0qThMicSSykXAYvANEf1xruuWONgb1slI6pSSqSxev5q4jOd8La3HqxezSv9k3p2ph0YjZQejJbS97ICUSlLTimogyo6oqooyq3HoDfwzku/smtzTMGxhCupxEScY/+Ok7z6/n1obSxuVHlD+vbtS2RkJGFhYSxYsIA1a9YAMH36dLp06cKUKVPw8fFh8uTJrF69mry8PH777TfatWvHtWvXmDFjBlFRUej1eubMmcM999xT6T7VJSpQrQZSylQhxNPAn0KILzCNqF40F08pVn2IEKIBkAWMBh4pVr4deFwI8T2m+akDgZ+qqeuKBb/tm112pVr248FsAvgeKYvGi/nvt/zjC/WxWm6IbUxI/zZs3BBjtVLwUD+e+/cEi9dfvzqC/7yz2mr/nn99FCEjgyp3k4qiKDVo0+qIIkFqYbs2x7B5zRGCR1ve3rS89Ho969atY+jQoWXW9fDw4NChQ/z3v/9lwYIF/O9//+Ptt99m0KBBfPvtt6SkpNCtWzfuuusuHB0dK9WvukQtpqomUsrDwBFgAvA+8K4QYhdQ/OPXTuAHIAJYUWx+KsBK4BSmtFdfANuqsdvKTWp8hznsSWhjcQ7qnoQ2PNp5EfEX61ssj79Yn68eeIkZb43H3UVncaKru4uO6fPHWb3+kOGB9BnQzmJZnwHtuGtYYEVuS1EUpdZs+ONQqeXrVx6scNtZWVkEBQXRpUsXmjdvzv/93/+Vec69994LQOfOnYmNjQUgNDSU9957j6CgIAYMGEB2djbnzp2rcL/qIjWiWoXyU1MVen93obdtCr1+o9DreCnldGttSVP+sBLlilKYzkbHEN91rIiaRxOHjXjq0kjIceFi5hDGd5iNzkbHlwPe48llH6L1uYS9Qy7ZmXYYYhvz9QMvFeRR/W7jS3w2+3d2bD5GTq4enZ0NfQf7Mn3+uFLzqGq1Gl6bP5ZN6yNZvzqC+LhUvLxdGXp3EHcNU3lUFUW5+SRcSa1UeWkKz1HNZ2Njg9FoLHifnZ1dpFyn0wGmhVh6vR4wTSlbsWIFbdu2rXBf6joVqCrKLaKenT0PdX4HU1KJktycnfn5sTmltmFnb8dz/55ARab0a200hIwMUo/4FUW5JXg2dC01GPVs6Fql17vjjjuIiYkhJyeH7OxsNm/eTJ8+fUo9JyQkhE8//ZRPP/0UIQSHDx+mY8eOVdqv2qaGOWqRlHKxpdFURVEURVFqV0gZ80+Hjulcpddr1qwZ9913H4GBgTz44IPlCjjfeOMN8vLyCAwMxN/fnzfeeKPMc242ameqW5DamUpRFEVRLCvvzlQGg5F3XvzF4oKq3oPb8+oH96tpTRVwoztTqUf/iqIoimJFbnYun765gp1bjpGTa0Bnp6XPIF9mvDW+1HnbeoORDZujWRsaRXxiGl4eLgwPDmDoYH8V3NwktFoNr75/H5vXHGH9yoMFeVSHjunM4LuD1N9jDVEjqjdICJFReNGUEGIK0KUyj/CFEF2ASVLKp6ugi2pEVVEUpQrkZucydcj7pq2Fi3F30fHdxpews7crUaY3GJn73iq27z5ZoqxfrzbMnjUKGxXk1Jryjqgq1eNGR1TV/5QaJoSwKf5eSnngRoLU4m0oiqIoVe/TN1eYgtTiAzpSkpSWw2ezf7d43obN0RaDVIDtu08SuuVoVXdVUW5ZKlCtQkKIu4UQ+4QQh4UQm4QQ3ubjc4QQi4QQocD3Ft4PEEKsMdd1FEJ8K4QIN7dzj/n4FCHEb0KI1UBord2koijKbWLnlmOmF5YSEAM7Nh+zeN7a0KhS210bGlnpvinK7UKNzN24ekKIiELvGwCrzK93Aj2klFII8SjwEvC8uawz0EdKmSWEmFPs/YBC7b0GbJFSPiKEqA/sF0JsMpf1BAKllCU2IxdCTAOmATRv3rzSN6koinK7y8k1gLA+npOTq7d4PD4xrdR24xJKL1cU5ToVqN64LCllUP6b/Dmq5rdNgV+EEI0AO+BsofNWSSmzSnmfLxgYJYR4wfzeHsiPPDdaClIBpJSLgEVgmqN6Q3ekKIqilKCz05KVZ/3Hqc7KYiovDxfiE9Ktnuft6VLpvinK7UI9+q9anwKfSSkDgMcxBZn5rhWrW/x9PgGMlVIGmb+aSymPlXGOoiiKUsX6DDIv+LAwRxWg72DLC3KGBweU2u7wYLWl8O1Oq9USFBREhw4d6NSpE7t3766xa8fGxuLv719j16ssFahWLVfgovn15Aq2sQGYIYRpEpQQ4tbaYkJRFOUmMeOt8bi76CzOUXV30TF9/jiL5w0d7E+/Xm0slvXr1YaQQX5V3VWlmhj0RtavjmDmtO94cPTHzJz2HetXR2AwGMs+uRT5W6geOXKEd999l1deeaWKelw9DAZDrV1bBapVaw7wmxBiB5BYwTbmA7ZApBAi2vxeURRFqWF2djZ8t/Elgof6Uc9Wg0YaqWerIXioH99tnmU1j6pWq2H2rFG8PHMYAe2b4OXpTED7Jrw8cxhzZo1S+TdvEga9kbffWMF/3llNTNQFEuLSiIm6wH/eWc3br6/AoK9csJovLS0NNze3gvcffPABXbt2JTAwkNmzZwOmUVBfX18ee+wx/Pz8CA4OJivLNHswPDycwMBAevbsyYsvvlgwWhobG0vfvn3p1KmT1VHbxYsXM3369eyaI0eOJCwsDAAnJyfefPNNunfvzp49e/Dx8SEx0RTaHDhwgAEDBlTJ/ZdFzVG9QYVzqJrfLwYWm1//Cfxp4Zw5ZbwPA8LMr7MwTRso3kbBdRRFUZSaYWdvx3P/nsBzN3iejVbD8CEBDB9S+jQApe7auC6SnWHHLZbtDDvOpvWRhIwMqlDbWVlZBAUFkZ2dzeXLl9myZQsAoaGhnDp1iv379yOlZNSoUWzfvp3mzZtz6tQpfv75Z77++mvuu+8+VqxYwUMPPcTUqVNZtGgRvXr1YtasWQXX8PLyYuPGjdjb23Pq1CkmTpzIjeRYv3btGv7+/sybN69C91hV1Mc6RVEURVGUYtavPlxGeUSF285/9H/8+HHWr1/PpEmTkFISGhpKaGgoHTt2pFOnThw/fpxTp04B0KJFC4KCggDo3LkzsbGxpKSkkJ6eTq9evQB44IEHCq6Rl5fHY489RkBAAOPHjycmpuRWsKXRarWMHTu2wvdYVdSIqqIoiqIoSjEJ8aWnEYuPS62S6/Ts2ZPExEQSEhKQUvLKK6/w+ONFH6zGxsai0+kK3mu1WrKysihtd9GPPvoIb29vjhw5gtFoxN7evkQdGxsbjMbrUxiys7MLXtvb26PVai3WLVyvuqkRVUVRFEVRlGI8vUpPI+bl7Vol1zl+/DgGgwF3d3dCQkL49ttvycjIAODixYvEx8dbPdfNzQ1nZ2f27t0LwLJlywrKUlNTadSoERqNhh9++MHigigfHx8iIiIwGo2cP3+e/fv3W72Wj48PBw8eBGDFihUVuteKUCOq1UgI8RrwAGAAjMDjUsp9ZZwzD9gupdwkhOgLfAnkAf8C3KSUa6u520ohBmngSMpWDidvJDUvEVdbDzq6DSHAtR87E/cTFr+LpNyrNLBzw0vXmDMZSSTmpuCpcyO4YQ961vfl95Mz8HQ4jE6TR57UciXXBTsM3KFLRif0JOc6sjmhHQcT/OnvFsTzvYfz+/EoFmzZRpomD222wOWcnnv6nqJvQBQeunTic5zYcqkjxsR7iN1wiYTEdIRR0tDVkYn39SRkZAe0Wg0Gg5HQ0CjWrT1CQkI6np7ODBvegeDgALWgQ1EUpRRD7+5ITNSFUsqDKtx2/hxVACklS5YsQavVEhwczLFjx+jZsydgWtD0448/FhnZLO6bb77hsccew9HRkQEDBuDqagqgn3zyScaOHctvv/3GwIEDcXR0LHFu7969adGiBQEBAfj7+9OpUyer15k9ezb/93//xzvvvEP37t0rfO83SpQ2bKxUnBCiJ/AfYICUMkcI4QHYSSkv3UAbXwL7pJTf5W8sIKWcXsZpdOnSRd7IhGnFMoM0sPz8BxxL21OizEZ4czRdYkp7e12uUUOm3g4QaDDwf4124W5bOP2txEWTg06U/GR7KL0ZX13si+GaExeT7Ava1goD73Vey0DPMyXO2Rp/J3N/H4n7IYEw/1fW5Bro37klr869l3feWcWOHSdKnNe3b1veeHO0ClYVRbntHDt2DF9fyzlwCzMYjLz9+gqLC6r6DGjHa2+NrRM/QzMyMnByMq3zfu+997h8+TIff/xxLffKOkvffyHEQSllF0v1a/87fOtqBCRKKXMApJSJQFMhxO8AQoh7hBBZQgg7IYS9EOKM+fhiIcQ48xas9wFvCiF+BuYB9wshIoQQ99fOLd1ejqRstRikAuhlHC42RefoSAl2GiN2GlMQOsjtOO6214rkCrcXenTCYDF/eCfn8/RwOYtwzMTBIaegbGTzGAZ6nrF4zkCvMwzuFcO1JqLgoNFOy449p/j4o3UWg1SAHTtOsDE0uhzfBUVRlNuTVqvhtfljef61u/ELbIantwt+gc14/rW760yQCvDXX38RFBSEv78/O3bs4PXXX6/tLlUpNaJaTYQQTsBOwAHYBPwC7AJOSSlbCCEWAP2BmZimYDwhpZwohFgMrJFSLi/2egpqRLXCvj87m5Q86/N8LEnKuYIQ1vPkGSXopZY+TiewszBC6qG5hkYU/f+lRZbIHe6qKfmJUQJSmiraCImm2DmF5Ri1JOY5lDgel+PEa0eHknK6PjZZkibbi+5Lbmdng6eXs/WGrWjo7cr7H0y84fMURVHqgvKOqCrV40ZHVNUc1WoipcwQQnQG+gIDMQWqs4DTQghfoBumqQH9AC2wozLXE0JMA6YBNG/evDJN3ZJS8uK5mlvuWRdAyc1oitMIsBMG7IQBWwsBrUZIbETZHwQ1gI2la5XjXACdxkATneV9xbX2RvROlm8kN1fPxQvJ5bqGoiiKotQGFahWIymlAVMi/zAhRBSmbVV3AMMwLZDahCmJvxZ4oZLXWgQsAtOIamXauhXVt/W64XPKO6KaKy1PcjdKgb7YMUsjqkZAX/yxPlUzomrI1mCTIbHJKvlPojIjqoqiKIpSE1SgWk2EEG0Bo5TylPlQEPAPsB34HvheSpkghHAHGgJHy2gyHbjxqEIBYFKLuTd8zqHkTay6+KnV8rgcF9L09Tib6QGY5owKAZl6W3KNNtzldpQuzucKjgPYizycRW6RY6nG6+d+d6knu9NacjXRkcxMU867e+6I4o32W4qcU/h670cPZNdKf5wuyIKDNhl5DB0WiGtoNK7kWez/M8+EMHRY4A1/XxRFURSlptSNmcC3JidgiRAiRggRCbQH5gD7AG9MAStAJBApy54svBVorxZT1Zyg+gPxdelpscxGeJOmL5o8WQjTqv9co2mEdUuyL0l5jkWCy2xpQ47UlhhVFcK06n9PWgvkNQcyM68ndl79T3u2Jtxp8Zyt8XeyaXd7HC/IgoOaXAP9erbmmeeG0bdvW4v979u3LUOC/cvxXVAURVGU2qMWU92C1GKqqmOQBiJTtnIoeROpeQm42nrSye0u/F37sSsxnLCEnSTmXMXdrgFeukb8XSiPakjDHvSo78vKk0/j4XCoII/q5VxX7NDjY86jejXXkc0JvhxO8KN/g44812sYvx+P5sMtYaQWyqM6qs9p+gZG4qlLJy7HmS2XOkLSKGI3XCI+wZRHtVF9Jybe14PgEdfzqG4MjWbduiPEx6fh5eXCsGEdGBLsX2dWrCqKotSkurCYysnJqSCpP8DixYs5cOAAn332WbnOj42NZeTIkURHV032luL9qc7z1WIqRalCWqGlo9tddHS7q0TZAK/eDPDqXWYbkwOXlFknpNjA50MBnXgowHri5QDgrvz/5/dZb1er1TB0WKB6xK8oilIBt8qmKQaDodRNA+qym+e7rCiKoiiKUkMMBiPz5/3Bgg/WcvToReLj0zh69CILPljL/Hl/YDBYX2xbUenp6bRo0YK8PNPagrS0NHx8fMjLy+PgwYN06NCBnj178vnnnxfqp4EXX3yRrl27EhgYyFdffQVAWFgYAwcO5IEHHiAgIACA0aNH07lzZ/z8/Fi0aFGRaz///PN06tSJwYMHk5CQAMDXX39N165d6dChA2PHjiUzMxOAs2fP0rNnT7p27cobb7xR5d+HwlSgqiiKoiiKUkxoaFS1bZqSv4Vq/tebb74JgLOzMwMGDOCvv/4CYNmyZYwdOxZbW1umTp3KJ598wp49RTei+eabb3B1dSU8PJzw8HC+/vprzp49C8D+/ft5++23iYmJAeDbb7/l4MGDHDhwgE8++YSkpCQArl27RqdOnTh06BD9+/dn7lzTAuR7772X8PBwjhw5gq+vL9988w0AzzzzDP/6178IDw+nYcOGFf4+lIcKVBVFURRFUYpZt/ZI6eXrSi8vTb169YiIiCj4mjdvXkHZo48+ynfffQfAd999x9SpU0lNTSUlJYX+/fsD8PDDDxfUDw0N5fvvvycoKIju3buTlJTEqVOmhEPdunWjRYsWBXU/+eQTOnToQI8ePTh//nxBPY1Gw/33m9ZpP/TQQ+zcuROA6Oho+vbtS0BAAEuXLuXoUVOCol27djFx4sQSfakOao7qDRBCvAY8ABgwpb98HPg3pu1Ss8zVTkspxwkh5gAZUsoFQoipwDPm8vbACXMb66WUs4QQozFtkWqHKb/qG1LKP8zX7AF8DOjMX79IKedU750qinIzu5Icz7KTk2jrcR47jYFco5YTic142Pcn3F0aFKlrkAaOpGzlcPJGUvMScbX1oKPbEILqD0Qjbs45bZWhNxr5/fhRlsVEcTbxKiLNQINYI356V4bd3YkhwwMrPTfRIA1svbSTZRGryRAZGK5qkHsd6OHQiaffug87u5K/mrNysvl161s0cA2lvnMaKekuXE0NZsLgN9DZ6ixcRamshATLG6nki49Pq5br9u7dm9jYWLZt24bBYMDf35+UlBSElV1opJR8+umnhISEFDkeFhaGo6NjkfebNm1iz549ODg4MGDAALKzs4s3B1BwrSlTpvDHH3/QoUMHFi9eTFhYWIk61U2NqJaTEKInMBLoJKUMBO4CzpuLH5RSBpm/xhU/V0r5XX45cAkYaH4/SwjRAVgA3COlbAeMAhYIIfJXvywBppnP9Qd+rcbbVBTlJnclOZ69icF09D6DgzYPG2HEQZtHR+8z7IgbxJXk61sJG6SB5ec/YNXFTzmfeZy0vETOZx5n1cVP+e38Bxhkya2Bb2V6o5HpG9bw0tZQDsVdJtmQw1VHPaf9jGx2S+DDd1fz9usrMOgrPjfRIA0sPP4l35xfyjX3NEQDIzat9Ng+lMYenz1MGfIuudm5Rc7Jysnmz90j6er3HS2bXsTdNZ2WTS/S1e87Vu4cQVaO5WBDqRxPz9JTl3t5uVTbtSdNmsTEiROZOnUqAPXr18fV1bVgpHPp0qUFdUNCQvjiiy8K5rWePHmSa9eulWgzNTUVNzc3HBwcOH78OHv37i0oMxqNLF++HICffvqJPn36AKY5s40aNSIvL6/INXv37s2yZctK9KU6qEC1/BoBiVLKHAApZaKU8sb25LTsBeAdKeVZc7tngXeBF83lXsBlc5lBShlTBddUFOUWtezkJNxsMymeeVBKcLPNZNnJyQXHjqRs5VjaHiw5lraHyJSt1dnVOuf340dZf+ZUyQIpyWhuQ1oLLTvDjrNpfWSFr7E9YQ8HUo9Y/Pux65RDRvtUPpv9e5GyX7e+RWCrYxbPCWx1jF+3vlXh/ijWDRveofTyYaWXV8aDDz5IcnJyweN1ME0DeOqpp+jZsyf16tUrOP7oo4/Svn17OnXqhL+/P48//jh6ffF9EWHo0KHo9XoCAwN544036NGjR0GZo6MjR48epXPnzmzZsqVgzuz8+fPp3r07Q4YMoV27dgX1P/74Yz7//HO6du1KampqdXwLCqg8quUkhHACdgIOmLY+/UVKuU0IEUbRR/8bpZQvFn70X6ydWKCLlDLR/P4QMFVKeaRQnQ7Ad1LKTkKIN4FnMW3Fuh5YIqUs9eOzyqOqKLevdX/74aC1vBsZQKbBlmEtTfPMvjnzMuczj1utm5rRgIjTfau8j7UlMT6VnOw80x7FFuQ5aZA21h9nCr3EJlOCBFHB351tO1/Aqb71H+HpKfacONiUwr14Z/hvtPewPi5yNKExr60bX6H+lEYrJDY2Wjwam6aLNHVx4YdRJR4a3nTKm0c1f9W/pQVVffu25Y03R1dbiqrly5fz559/8sMPP1RL+7VJ5VGtJlLKDCFEZ6AvMBD4RQgxy1z8oJSyopGhoOSPzYJjUsp5QoilQDCm+bETgQElGhFiGjANoHnz5hXsiqIoNzs7TemP6wuXp+YlllpXa3ONs6nJVdKvOkEH6Co+71baCPJcKjcvz9ah5EhXYXYOevLqF+2jh0PpcyU9HdPJrV9984nTb6V/AzdAq9Xwxpuja3zTlBkzZrBu3TrWrl1bLe3fbFSgegOklAZMI5thQogoYHLpZ5TLUaALpq1U83UCCh7xSyn/Br4QQnwNJAgh3KWUScX6tghYBKYR1Srol6IoN6FcoxYbrfU5lPlb/AK42nqQVkqwatA70sLVrUr7V5vqwohqXqYNOjvrwWpupg22KYYiI6qJmc54lRKsJlxzxi6l6ucTWxpRvd3UxqYpn376aY1d62agAtVyEkK0BYxSyvwJTEHAP5gWOFXGAuA3IcQWKWWsEMIHeBUYZ77uCGCtNM3RaI0pW0BKJa+pKMot6kRiMzp6n0FKKLwoN//9icTmDGtpOtbRbUipj/4ntX2Qj3qU3JXtVvVrTBQvbQ0tWWD+5nntz8X1jIHnX7ubkJFBFbrG1vidLDrzvdW/H82fdvzLpTnP/XtCQdmS9Wng8Z3VczLjQzj52ksV6o+i1HVqMVX5OQFLhBAxQohITGmm5pjLlgohIsxfmwqd87oQ4kL+l6VGpZQRwMvAaiHEcWA18JL5OMDDwAkhRATwA6ZpBrfXUlxFUcrtYd+fSM5zoHjmGCEgOc+Bh32vr9ANqj8QX5eeFtvxdelJh/oDq7Ordc7Ydn4MvbN1yQIhcDqnx+WsgT4D2nFXJUbX+nv2okv9IIt/P7mHdDgddWX6/KLzQCcMfoPI074Wz4k87cuEwdW7M5Ci1Ca1mOoWpBZTKcrtzZRHdTJtPc4VyqPanId9l1rMoxqZspVDyZtIzUvA1daTTm530eF2zqN6IoZfYqI4k5BUkEfV31CfYXd35K5hVZdH9ZeINaSLdHMeVUd6OnZixvzxpeZRdXPdiJtzKsnpriSnDlF5VCugvIuplOpxo4upVKB6C1KBqqIoiqJYpgLV2nWjgap69K8oiqIoilLDrly5woQJE2jZsiXt27dn+PDhLFq0iJEjR9Zanx599FFiYupWuna1mEpRFEVRFMUCvcHIhs3RrA2NIj4xDS8PF4YHBzB0cOXSU0kpGTNmDJMnTy7Y4SkiIoLVq1dXVdcr5H//+1+tXt8SFagqilIjytpTXm80svJoDL9GR3M5PZ1Gzs7c5+/P3W1bsSf6c/TG36lX7yrJac7sOdqRK0n9uad3ICN7tUersfwLo7p+yZQmNzuXT99cwc4tx8jJNaCz09JnkC8z3rI899BqO3l5fBW2nPDMA+TZZ2ObbU9Xhy48MXA8tjbqR7eiVDe9wcjc91axfffJgmPxCelEH7vI3vAzzJ41CpsK/hzZunUrtra2PPHEEwXHgoKCSElJYfPmzYwbN47o6Gg6d+7Mjz/+iBCCgwcP8txzz5GRkYGHhweLFy+mUaNGDBgwgO7du7N161ZSUlL45ptv6Nu3L4sXL2bVqlVkZmby999/M2bMGN5//30A/vWvfxEeHk5WVhbjxo1j7ty5AAwYMIAFCxbQpYvFp/C1Qv20u0HmnajelVJuKHRsJqaE/AOBwltY/EdK+b15N6qDUsqx5vrjgJFSyimWdrAqvHuVEMIARBVqc5mU8r3quDdFqS75e8oX3q4zf1/5U+kHGNPkeWb+tY4Np04XlF9OTyfi8gVyMtbRqen1FEoNXNJo2fQi4cdO8NYPd7Mz6izvThtR4hdGdf6SsSY3O5epQ94nKS3HdEBoyMqTbNwQw6E97/Hdxpews7cru528PKavnkt643gwbzee55rHbrYSteoon909Gztb2yrtu6IoRW3YHF3k50dh23efJHTLUYYPCahQ2/lBqCWHDx/m6NGjNG7cmN69e7Nr1y66d+/OjBkz+PPPP/H09OSXX37htdde49tvvwVAr9ezf/9+1q5dy9y5c9m0yZSAKCIigsOHD6PT6Wjbti0zZsygWbNmvP322zRo0ACDwcDgwYOJjIwkMLDmcsXeCDVH9cb9DEwodmwC8C7wt5QyqNDX94XqdBFC+FXgelnF2lRBqnLTKWtP+cUxPxUJUvMN8jlKp6bHLe5x3tX3FL0Dj7Ll8GnW7j1W4tzy/JKpap++ucIUpFrocFJaTok93K35Kmw56Y3jLd53euN4FoUtr6IeK4pizdrQqDLKI0str6hu3brRtGlTNBoNQUFBxMbGcuLECaKjoxkyZAhBQUG89dZbXLhwPevlvffeC0Dnzp2JjY0tOD548GBcXV2xt7enffv2/PPPPwD8+uuvdOrUiY4dO3L06NE6Ny+1MDWieuOWA28JIXRSyhxzgv7GgMU8qYUswJTI/8Fq7p+i1DmHkzeWWn4qcztg+hw3r99yvBzTAPBwMP1pKX8kwJRhm7i7937gG7ZEmI4lpLjw0dL7MBiMCHct9ZIspx3+6L+hLP11r8Wyy+eTMBormBHF27HEoQaTLqOtr2cP2xm/ZrvVU4XBdE2Nm2lnImv3vateGH9HlD/Q9tS586rvs+WurygKxCemlVoel1B6eWn8/PxYvtzyB06d7nq6Ma1Wi16vR0qJn58fe/ZY/sCff05+/dLaOnv2LAsWLCA8PBw3NzemTJlCdnZ2he+luqlA9QZJKZOEEPuBocCfmEZTf8G0KV9Lc2L+fDOklDvMr38FnhRCtLrBS9Yr1ua7UspfilcSQkwDpgE0b978Bi+hKNWr7D3lMwpeezmm0cS5fHuL29kaaORetK4E8oQEG0Fpu7Ln5hq4cMnKdbQaqMIUolo3PTbueVXXoI3kSnZ81bWnKEoJXh4uxCdY37rW27PiW8oOGjSIV199la+//prHHnsMgPDwcLZt22axftu2bUlISGDPnj307NmTvLw8Tp48iZ/fjT+oTUtLw9HREVdXV+Li4li3bh0DBgyo8L1UNxWoVkz+4//8QPUR8/G/pZRBVs4xAB8ArwDrCh23NmyTfzyrlDavV5ZyEbAITHlUy6qvKDWp7D3lnQpex1+7/sPfwyENndb6Rmy5eVqS0kz184PSxBQXbKUwjajqrf9XsLPT4uVh+RdNpUZULYTHhmQb8//o0tssMqJa2lRWvaChk2e5e+Spcy93XUVRTIYHBxB97GIp5RWf0ymEYOXKlcycOZP33nsPe3t7fHx8GD16tMX6dnZ2LF++nKeffprU1FT0ej0zZ86sUKDaoUMHOnbsiJ+fH3feeSe9e/eu8H3UBJXwvwKEEE7AGUyjqj9LKduapwCskVL6W6gfC3QBUoEY4Asg0LyYajrQSEr5WqH6SYCXlNIghMiQUjoVb7M0KuG/UtccSt7EqoufWi1vLO/l36FJJY7f1SKKZ7qGWt3jfNGqEHYcCWD25GBG9S76A/uv0Eje/3i91Wu+PHNYhRdCWPPhSz+zcUMM1jocPNSvyB7u1ny68Wd2O2+1et+90wcyfcjEKu27otwuypvw32AwMqfYgsx8/Xq1Yc6sUdWWPeRWphL+1wApZQYQBnyLaXS1vOflAR8BMwsd3g6MEkI4Awgh7gWOSCmtDyMpyk2mrD3lp7Z/gJDWJWfFbIn149CFdhbnaoYfa83OSD8GdWzFiJ4lf+kMHexPv15tLF6zX682hAyqyNrG0s14azzuLjqLk0vdXXQl9nC35omB43G+5GXxvp0vefH4wPFV1GNFUazRajXMnjWKl2cOI6B9E7w8nQlo34SXZw5TQWoNUiOqFSSEGAP8DvhKKY+bR1SPUTQ91bdSyk+KpZvSAWeBUCnlFHNbjwNPYnouGA88IaU8Yy4rnp5qvZRyVml9UyOqSl1U1p7yeqORP2Ji+DUqmkvp6TR2dua+AH9GtmnF3ujPyTPnUb2a5sKe6CDik/tzT+8OjOjpW2oe1dAtR1kbGklcQhreni4MDw4kZJBfteZR/Wz27+zYfIycXD06Oxv6DvZl+vxxN5xHdVHYcvYXyqPazaELj6s8qopSKWoL1dp1oyOqKlC9BalAVVEURVEsU4Fq7VKP/hVFURRFUZRbggpUFUVRFEVRlDpJBaqKoiiKoihKnaRm5CvKbexKcjzLTk6ircd57DQGco1aTiQ242Hfn6jv7MqmuHA2XN7D+bQE8lIE8oQj3dz/YVCvnTR2SkMDxGc7sXJHEC4nhjNz/kTs7GzQG4z8tSeGP3dFc+VqBg0bOHFPb39G9mpvdeFTWfQGIxs2R7M2NIr4xDS8PFwYHhzA0MH+avWtoig3FScnJzIyTBudrF27lmeeeYbNmzdb3bAnv35YWBgLFixgzZo15bpOWFgYdnZ29OrVq8r6XtNUoFqDhBANgYVAVyAHiAXeA56WUpYvb42iVJEryfHsTQymo3dmwTEbrZGO3mfYETeIQ2ceIzzNnD9QgMbNyKRRofR2voSuUNqk5o5pPDN0O9sDzjM1+Axf//Uys7/fyJbDpwvqxCWnc+Tvy+yMOsu700Zgc4OBpd5gZG6xfIbxCelEH7vI3vAzzJ416obbVBRFKYveYGT9tqOs2RJNfGI6Xh7OjBzkz7D+VZM5ZPPmzcyYMYPQ0NBq2VUyLCwMJyenmzpQVT/Za4gQQgArgTApZUspZXvgVUCqIFWpDctOTsLNNpPiiT+kBDfbTNxtVhTZSKmL0z90dTIFqZbO6dfkLM0fPMmLr/1UJEgtbMvh06zde+yG+7phc7TFpNsA23efJHRL+fe9VxRFKQ+9wcibH63h3S9CiTpxibikdKJOXOLdL0J546M16A3GSrW/Y8cOHnvsMf766y9atmwJwH/+8x/8/f3x9/dn4cKFpZ4fHh5Ox44dOXPmDKtXr6Z79+507NiRu+66i7i4OGJjY/nyyy/56KOPCAoKYseOHRbr1XVqRLXmDATypJRf5h+QUkYIIXyEENFSSn9zLtYfAEdzlelSyt1CiHnAKPMxT0w5WKfWZOeVuiPyylSuZO5DlLEdJ4C79ho2wnK9QY1KP3+gy0kGulwPDjVI7M0jqZYS0QNMHx5GUsh2Hi+15f8QeQ70UpBkcCw4mmO04Yux9xSpaYPEz8eN1NaNSm1xbWhkle8ypSjK7W39tqNs23fKYtm2fafYsD2GEQNLbEZZLjk5Odxzzz2EhYXRrl07AA4ePMh3333Hvn37kFLSvXt3+vfvT8eOHUucv3v3bmbMmMGff/5J8+bNcXNzY+/evQgh+N///sf777/Phx9+yBNPPIGTkxMvvPACAMnJyRbr1WUqUK05/sDBMurEA0OklNlCiNaYdr3qIqV8E3hTCOEK7AA+K36iEGIaMA2olscHSt2Rrb+ITqMvV10bYbQaqFZEWY9gtOZrlo/ATlN0AzYDRSNgQ56euHOJpLk5Upq4hLRyXlNRFKV81myJLr18c1SFA1VbW1t69erFN998w8cffwzAzp07GTNmDI6Opp939957Lzt27CgRqB47doxp06YRGhpK48aNAbhw4QL3338/ly9fJjc3lxYtWli8bnnr1SXq0X/dYgt8LYSIAn4D2ucXmKcOLAU+klKWCHillIuklF2klF08PT1rrMNKzbO3aUKO0YZco7bML73UlPIlbujLKKGsENQAZVyz6FfhvuYYbdAii3zpbLV4N/fAy8Ol1Ot6e5ZeriiKcqPiE9NLLY8ro7w0Go2GX3/9lfDwcN555x0AyrsBU6NGjbC3t+fw4cMFx2bMmMH06dOJioriq6++Ijs72+K55a1Xl6gR1ZpzFChrLuqzQBzQAdOHiML/guYAF6SU31VL75SbRmDD7wisgnYW7htKR+8zSFn0UX7++4iMpqxPCiB/kLOb01kmex3EVmD1nM/WDiDt6GD2ZqZave7sycGM6u1nsWzkEcvn/BUaSfSxi1bbHB5cFd8RRVGU67w8nIlLsh6Mens4V6p9BwcH1qxZQ9++ffH29qZfv35MmTKFWbNmIaVk5cqV/PDDDyXOq1+/Pt988w3BwcE4OjoyYMAAUlNTadKkCQBLliwpqOvs7Exa2vUnTtbq1WVqRLXmbAF0QojH8g8IIboCdxSq4wpcllIagYcxPUlFCDESGAI8XXPdVW51D/v+RHKeg8X5psl5DiQZxlL4SXx4hg/7MxqTIy3PUd1+sQX//NiGBe89xKCOrSxec1DHVozoeeNbFw4d7E+/Xm0slvXr1YaQQZYDX0VRlIoaOaj0x/ojB1d+XnyDBg1Yv349b731FufPn2fKlCl069aN7t278+ijj1qcnwrg7e3N6tWreeqpp9i3bx9z5sxh/Pjx9O3bFw8Pj4J6d999NytXrixYTGWtXl0myjvUrFSeEKIxpvRUnTGNlsYCM4GV5sVUrYEVQCawFZghpXQSQmwFWgAp5qZWmeetWtSlSxd54MCBaroL5VZiyqM6mbYe5wrlUW3Ow75Lqe/syua4cNZf3sv5tHjyUjSmPKoNYk15VJ1NeVTjspxZuTOI+ieG88z8CQV5VNfuPcYfO6O5cjWdhg2cGd3HnxE9fSuVRzV0y1HWhkYSl5CGt6cLw4MDCRlUNWliFEW5PVjaa94Sg8HIGx+tsbigqn/31sx/dqT62VMBlr7/QoiDUsouluqrQPUWpAJVRVEURbGsvIEqmDca2R7Dms1RxCWm4+3hzMjBAQzt114FqRV0o4GqmqOqKIqiKIpigY1Ww4iB/hVe3a9Unvo4oCiKoiiKotRJKlBVFEVRFEVR6iT16L+WCSF2Syl7CSGCgC8AF0zpKN+WUv5irtMCWAY0AA4BD0spc2upy7XOtABoEm09zhdaANSMh31/wt2lQYn6eoORDZujWRsaRVxCGvprOeReSUOm5WBvp6XPIF/+NW8sf/4Tw4pzm8jTXsDWJhdjhh2u55sxpvVdDO3Xnq2JBwm9speEnGQ8dW4EN+zBXd7d0AoNeqOR348f5Zdj0VzOSKeRkzPj2/rhcsbAurXh1O+zm4Edo/Cql0FijjMXMocwvsMcdDa6WvgOKoqiKMrNQS2mqiOEEG0AKaU8Zc4OcBDwlVKmCCF+BX6XUi4TQnwJHJFSfmGtrVt5MdWV5Hj2JgbjZptZoiw5z4EeHqE0dPMqOKY3GJn73iqL+8RrMvOwu5oNAhJGOeDRJx53l2sl6l075YiDcwNSGySWKOvtEciLbSfxTOg61p8puTLU+XwOs8euo3+TMyXK9iS0YYjvOurZ2Zd534qiKErVuJHFVErVu9HFVOrRfy0TQmQASClPSilPmV9fwrSdqqd5R6pBwHLzKUuA0bXQ1Tph2clJuNlmUvzzlZTgZpvJspOTixzfsDnaYpCKlBgdbDE42JDazgZth2u4u1yz2K5j62tkeVwBC5/pdiVGsuDIKotBKlIyaOBx+jc5Y7Hdnp4nWRE1rxx3rSiKotxqVq5ciRCC48ePAxAWFsbIkSOr/bpz5sxhwYIFpdaZMmUKy5cvL7VOdZ5fmHr0XwcJIboBdsDfgDuQIqXM39z9AtCktvpWW159fDFHD5zliV/PA5YTzgO09TjHiA6vFxzP9HQAnYV/5uYTDI62pPgJWrolldquaYqB5f8u25N3AM0sXmNU86OltttIF8rU+0x/nd6N6vPexw9avIaiKIpS8/QGI2t3xrB6ezRxSel4uztzdz9/RvRtX+Gc0Pl+/vln+vTpw7Jly5gzZ07VdPgWpEZU6xghRCPgB2CqeYcqYaFaibE9IcQ0IcQBIcSBhISE6u5mjYu7lEKO3oidxlBqPTuNAQOi4EuWkedOajXkOQt0NvpS62mE9SkyQmu9zEuXUWq73g7pXDx/lYvnrxJ3OaXUuoqiKErN0RuMvPb5Gt7+JpTIU5eIu5pO5KlLvP1NKK9+tga9wVjhtjMyMti1axfffPMNy5YtK3J83LhxtGvXjgcffJD86Zk+Pj68+uqr9OzZky5dunDo0CFCQkJo2bIlX375ZcH5H3zwAV27diUwMJDZs2cXHH/77bdp27Ytd911FydOnCg4/vXXX9O1a1c6dOjA2LFjycy8Pq1u06ZN9O3blzZt2rBmzRoAYmNj6du3L506daJTp07s3r0bACkl06dPp3379owYMYL4+PgKf2+KU4FqHSKEcAH+Al6XUu41H04E6gsh8ofzmgKXip8rpVwkpewipezi6elZMx2uQd6N66Oz0ZBr1JZaL9eoRYss+BJl/CARBiO26ZIcfekPF4zS0ucFE2mwXhaf41Rqu3GZzjRp1oAmzRrg3ah+qXUVRVGUmrN2ZwxhB05bLAs7cJp1u2Iq3PYff/zB0KFDadOmDQ0aNODQoUMAHD58mIULFxITE8OZM2fYtWtXwTnNmjVjz5499O3bt+DR+t69e3nzTdNGlaGhoZw6dYr9+/cTERHBwYMH2b59OwcPHmTZsmUcPnyY33//nfDw8II27733XsLDwzly5Ai+vr588803BWWxsbFs27aNv/76iyeeeILs7Gy8vLzYuHEjhw4d4pdffuHpp007u69cuZITJ04QFRXF119/XRDAVgX16L+OEELYASuB76WUv+Ufl1JK8xaq4zCt/J8M/Fk7vaw973w1BYCF+/bR0ds057Pw4/T89ycSm/PXkbcKjv8VGsn7H68v2aD5BO21POofhfj2Lrg4ZFttN9eoNY1jW4hJ+7n15QSxFq+x6pwfgQFXrLZ7OSeY73596oa+F4qiKEr1W709utTyVduiubtfxTYC+Pnnn5k5cyYAEyZM4Oeff2bEiBF069aNpk2bAhAUFERsbCx9+vQBYNSoUQAEBASQkZGBs7Mzzs7O2Nvbk5KSQmhoKKGhoXTs2BEwjc6eOnWK9PR0xowZg4ODQ5F2AKKjo3n99ddJSUkhIyODkJCQgrL77rsPjUZD69atufPOOzl+/DgtWrRg+vTpREREoNVqOXnStAZk+/btTJw4Ea1WS+PGjRk0aFCFvi+WqEC17rgP6Ae4CyGmmI9NkVJGAC8Dy4QQbwGHgW8stnAbeNj3J3bEDSqx6l8I06r/h32XFjk+dLA/e8PPlFxQJQSazDy0mXpcj0NChCNJzo4lVv0LcX3Vf67VVf/3cD5ubckFVUKweWs7+jY4W2LVvxCmVf/jO8xGURRFqXviktIrVW5NUlISW7ZsITo6GiEEBoMBIQTDhw9Hp7ueslCr1aLXX5+Wll+m0WiK1NNoNOj1eqSUvPLKKzz++ONFrrdw4UJE8YUSZlOmTOGPP/6gQ4cOLF68mLCwsIKy4ucIIfjoo4/w9vbmyJEjGI1G7O3trdavKurRfy2TUjqZ//xRSmkrpQwq9BVhLjsjpewmpWwlpRwvpcyp1U7XIneXBvTwCOVwXEsyDbbopYZMgy2H41rS13tLiTyqWq2G2bNG8fLMYQS0b4KnhzMNHHQ4puZgn5SJg62GkBA/dr72PI/cMYW8tLZkZjqQl2tDzlUH6kW05bGmU/l+5CyebTOR9i4t8NTVp71LC55tM5FXfKdip7Xhs5CRvD8ohC6NGtPYyZkujRrz7/7BfNB7GNu/ncQnm4cQldyIuGwnolMbs+HyZEL81qs8qoqiKHWUt7tzpcqtWb58OZMmTeKff/4hNjaW8+fP06JFC3bu3Fmh9vKFhITw7bffkpFhWhtx8eJF4uPj6devHytXriQrK4v09HRWr15dcE56ejqNGjUiLy+PpUuLDvT89ttvGI1G/v77b86cOUPbtm1JTU2lUaNGaDQafvjhBwwG07qRfv36sWzZMgwGA5cvX2br1q2VupfC1IiqctNp6ObFzO7rihwb1tJ6fRuthuFDAhg+JKDUdie07cCEth2slgc37EFwwx6Wr6HRcJ+vP/f5FnsM5A/D7u4IPFbqtRVFUZS65e5+/kSeKrEkpMCo/hV/7D9r1qwix8aOHcsXX3xBy5al/DIrQ3BwMMeOHaNnz54AODk58eOPP9KpUyfuv/9+goKCuOOOO+jbt2/BOfPnz6d79+7ccccdBAQEkJ5+fZS4bdu29O/fn7i4OL788kvs7e158sknGTt2LL/99hsDBw7E0dERgDFjxrBlyxYCAgJo06YN/fv3r/B9FKcS/t+CbuWE/4qiKIpSGeVN+G8wGnn1szUWF1QN6NKKd6aPrHSKqtvRjSb8VyOqiqIoiqIoxWg1Gt5+aiTrdsWwatv1PKqj+vszvE/l86gq5aMCVUVRFEVRFAtstBru7udf4dX9SuWpQLUGCSEMQBSm7/sxYLKUsuSm9aa6U4AuUsrpNddDpaoZpIFNceGEXtlLQk4ynjo3ghv2YIBnZzZeiWDNxXDic1Lw0tVnZJOuDGvcGa0o/6f0zMxsnvrgR/bKq+Q6arDJlnjFaXl+2EDuHtoBbSkbHhgMRkJDo1i39ggJCel4ejozbHgH+vZvzYrt79DANZT6zmmkpLtwNTWYCYPfQGdbdPGX3mjktxNRfB2+j0sZadhck7RKcWRa956EjCh5/azcbFZEzaWpw0Y8dOkk5jhzIXMI4zvMUQvLFEVRlBLUHNUaJITIyF/lL4RYChyUUv7HSt0pVDBQVXNU6waDNPDuscXsSowsUeZqU5/z17Ionpi1v5c/8wIewEZT+sYGYApS+8z7hKvNStZ1uCK5x7YF818bg42FYNVgMDJ/3h/s2HGiaIHGyJSXNtHZ92SJcyJP+3JPrzXU05nSkeiNRp7c/Ccbzp0qUdfprIHxhpa8MX8cWhvT9bNys9l4bBg9PUu2vSehDUN811HPzr5EmaIoSlUq7xxVpXrc6BxVNcGi9uwAWgkhGggh/hBCRAoh9gohAotXFELcIYTYbK6zWQjRvBb6q9ygTXHhFoNUgFR9CrYWtoPdFh/NhsuHytX+jA+WmoLU4h82pSSzoSD04hlCtxy1eG5oaFTJIBXoFHKKzr4nLTVJYKtj/Lr1+mYKK05Hm4JUC5UzWmhZd/EUm9Zfv/8VUXPp6Wm57Z6eJ1kRNa/sm1YURVFuK2pEtQblj6iat0NdAawH2gOJUsq5QohBwH+klEGFR1SFEKuB5VLKJUKIR4BRUsrR1q6jRlRrzvjuc8nMzgMgdrgTeU7XP/s1Dkygnmuu1XP1RkFmXsnH3XnpNqQccy3z2jmeWNwpqwgJn3VfSaN6aQWHhMb6/3kPXQZ2FgLofLlGLYllbAtrjbcuA53Wets5Bi1xFWy7NFeynZm5+76C9zYaDd6upV+nqZMrPw67r9Q6iqLcnNSIau1Sq/7rtnpCiAjz6x2YdpjaB4wFkFJuEUK4CyGKRyk9gXvNr38A3i/esBBiGjANoHlzNeBaUzKz8zCYo8VcJw159a8/hrepZz0oA9AIywGjsDeSW7/sR/8IQ7meiTRySOMOx5SyK5aDjdZAc4fUKmmrOF01tp1bKEDOxcDZtORquY6iKEpZBgwYwCuvvFJku9KFCxdy8uRJ/vvf/5Z6blhYGAsWLGDNmjXlvp6Pjw8HDhzAw8Ojwn2uTSpQrVlZUsqgwgeE5T3HyhrmLlEupVwELALTiGpFO6jcGAd724IRVbsMY5EBTn2WFls768GqUVoeDpXZGuxSSg9ywTyiaiyjkoTLmS5F/sXcjiOqdoZCHyDKOaKqKIqiNxj5a08Mf+6K5srVDBo2cOKe3v6M7FXx9FQTJ05k2bJlRQLVZcuW8cEHH1RVtyvFYDCg1ZZjsKSGqEC19m0HHgTmCyEGYJoGkFYsft0NTMA0mvogULl91pQq89u+2VbLNlzZy8KTP1stzzNY/kEwu/toRtzbtcxr/9/cb9jskWKa5Fn434v5vXukkfnjhjK8w0slzl237ggLPlhb4ninYSeYOmGjtSYJPzqJyUNN81R/ORnJSzvWW71+w215zLtvBCEjgwD48eArhDT63mrbYfEP8VDnd8q874oYoTLLKIpyg/QGI68s+osth68n/I9LTufI35fZGXWWd6eNsLhYtSzjxo3j9ddfJycnB51OR2xsLJcuXeKnn37i2WefJSsri3HjxjF37lwA1q9fz8yZM/Hw8KBTp04F7Vy9epVHHnmEM2fO4ODgwKJFiwgMDCQpKYmJEyeSkJBAt27dKDzFc/To0Zw/f57s7GyeeeYZpk2bBph2sXruuefYsGEDH374IVu2bGH16tVkZWXRq1cvvvrqKyyPq1U/tZiq9s0BugghIoH3gMkW6jwNTDXXeRh4pua6p1TUXd7d6O1RYm0cYFr1n2csGaj29/JnaOPO5Wr/s5cfpsF5Q9GoD0AIHK5IgpveScggP4vnBgcH0Ldv2xLHD65vzcFjbSw1SeRpXyYMfqPg2LhW/oTc0dri9Z3OGhjWpDV3Dbt+/+M7zGFPguW29yS0YXwH60G/oihKTftrT0yRILWwLYdPs3bvsQq16+7uTrdu3Vi/fj1gGk29//77efvttzlw4ACRkZFs27aNyMhIsrOzeeyxx1i9ejU7duzgypUrBe3Mnj2bjh07EhkZyTvvvMOkSZMAmDt3Ln369OHw4cOMGjWKc+fOFZzz7bffcvDgQQ4cOMAnn3xCUlISANeuXcPf3599+/bRp08fpk+fTnh4ONHR0WRlZd3QVIOqpkZUa1B+aqpix64C91g4vhhYbH4dCwyq3t4pVU0rNLziO4XNceFsKJRHNaRhD/p7dmbTlQjWXDpAXHYy3vZujGzchaE3kEe1nr0dO998mukfLGWPTCrIo+odb8NzwwZwd4j1PKparYY33hzNxtBo1q07Qnx8Gl5eLgwb1oE+fZ5lxfZ3cHPdiJtzKsnpriSnDimRR1Wr0fDfQfew/EQUi8x5VG2vSVqlODGtRw+Chxe9vs5GxxDfdayImkcTh4146tJIyHHhYuYQxneYrfKoKopSp/y5K7rU8j92RjOqt+XBgLLkP/6/5557WLZsGd9++y2//vorixYtQq/Xc/nyZWJiYjAajbRo0YLWrVsD8NBDD7Fo0SIAdu7cyYoVKwAYNGgQSUlJpKamsn37dn7//XcARowYgZubW8F1P/nkE1auXAnA+fPnOXXqFO7u7mi1WsaOHVtQb+vWrbz//vtkZmZy9epV/Pz8uPvuuyt0r5WlAlVFqUZaoSW4YQ+CG/YoUTaiSVdGNCn7EX9pHBzs+Xb2/1Wsb1oNQ4cFMnRYyVFf0+P9t0qeVIyNRsME3w5M8O1QrmvWs7M3P96vnkf8iqIoVeXK1YwyytMr3Pbo0aN57rnnOHToEFlZWbi5ubFgwQLCw8Nxc3NjypQpZGdnA1h95G4pa1N+XUvnhIWFsWnTJvbs2YODgwMDBgwouIa9vX3BvNTs7GyefPJJDhw4QLNmzZgzZ05BvdqgHv0riqIoiqIU07BB6YsuGzZwrnDbTk5ODBgwgEceeYSJEyeSlpaGo6Mjrq6uxMXFsW7dOgDatWvH2bNn+fvvvwH4+efr6x769evH0qVLAVMQ6uHhgYuLS5Hj69atIznZlOUkNTUVNzc3HBwcOH78OHv37rXYt/yg1MPDg4yMDJYvX17h+6wKakRVURRFURSlmHt6+3Pk78tWy0f3qdwqzYkTJ3LvvfeybNky2rVrR8eOHfHz8+POO++kd+/egGmkc9GiRYwYMQIPDw/69OlDdLRpSsKcOXOYOnUqgYGBODg4sGTJEsA0d3XixIl06tSJ/v37F6SsHDp0KF9++SWBgYG0bduWHj1KPukDqF+/Po899hgBAQH4+PjQtWvlnvxVlkr4fwtSCf/rLoM0sD1hD2Hxu0jKvYq7XQMGePWmv2cvNEJDbnYuH7+5nFWXTpPQ1gbhqmdqr50EuF3A2yYHN00eoCE2rQFbogJJOjiQEUM6MnSwv9X5qFb7ojeycV0k61cfJiE+DU8vF4be3ZEhwwNvuC1FUZSbRXkT/huMRmZ99ZfFBVWDOrbivcdHVDhF1e1MJfyvZUKIMcDvgK+U8nht90epOwzSwCenFrH/6uGCY0m5yZzM+JuIlCieaDaF/wv5kMjegvSB9tiKXBb0/R0322s0tcnBpSC/qQF/tzj8+21kW6u/eX/ecPaGn2H2rFHlTpVi0Bt5+40V7Ay7/k80IS6NmKgL7N99itfmj0Vro34AK4py+9JqNLw7bQRr9x7jj53RXLmaTsMGzozu48+Inr4qSK0hKlCtehMx5TmdgCn1lKIAsD1hT5EgtbD9Vw8TvzGLM00MpLeqB1IyreN23GwzcRV6XDQGi/lH+zc+Q/i4GLb/oiV0y1GGDwkoV182rossEqQWtjPsOJvWRxbkP1UURbld2Wg1jOrtV+HV/UrlqUC1CgkhnIDewEBgFTDHnMR/LhAHBGEabY3ClAu1HjBaSvm3EMIT+BLI3/90ppRylxCiAfAtcCeQCUyTUkbW1D0pVScsflep5add/yalfVPTGyEIcL0IgJtWn3+oiPz3wZ1i2PtLAB/9N5SlvxadHN/Q25UP3yq5Z/361ZYD5uvlESpQVRRFUWqdClSr1mhgvZTypBDiqhAifwuJDoAvcBU4A/xPStlNCPEMMAOYCXwMfCSl3CmEaA5sMJ8zFzgspRwthBgEfI8p4C1CCDENmAYUTJxW6pak3KullmsaGMhLvB6N5m9laitKn0fu5WBKoZKba+DCpfLtYZ8Qn1ZqeXxcarnaURRFUZTqpALVqjURWGh+vcz8/i8gXEp5GUAI8TcQaq4ThWn0FeAuoH2h3GcuQghnoA8wFkBKuUUI4S6EcJVSFokkpJSLgEVgWkxV9bemVJa7XQOScq0HksarWmzTJXpzxpNcoxYbrZE8KUoNVuMzTSlU7Oy0eHm4FClr6G15z3pPLxcS4qwHq15WzlMURVGUmqQC1SoihHDHtHuUvxBCAlpAAmuBnEJVjYXeG7n+d6ABekops4q1aynTrwpEb0IDvHpzMuNvq+WtUltyPiadrMamOapRqU3o3iCWZIMNDppci3NUhYDQQ+0BePbJ4HLPUR16d0dioi6UUh5UrnYURVEUpTqpJWtVZxzwvZTyDimlj5SyGXAW04hoeYQC0/PfCCGCzC+3Aw+ajw0AEqWUpT+3Veqk/p696Nago8Wybg06MvvR6dx5UYvz6TwQgi8O9yc5z4FUaUOaUWtxjuq2S3ey97f29OvVhpBB5Z/sP2R4IH0GtLNY1mdAO+6ysFuVoiiKUjW0Wi1BQUF06NCBTp06sXv3bsCUuH/kyJHVeu3Fixczffr0sivWEWpEtepMBN4rdmwF8C/A+jDadU8DnwshIjH9vWwHnsCUOeA78/FMYHJVdVipWRqh4enW09iRsJewhJ0k5lzFQ9eAAZ596OfZE43QsDj0JT6ZvYJVW06T0E7LK+vuZWqvXWS6ncfbJof6mjwEGs6mNWBLZAeSDw/g5ac7ETLI74Zyn2q1Gl6bP5ZN6yNZvzqC+LhUvLxdGXp3EHcNU3lUFUVRAPQGI6v3x/DH3miupGTQsL4To3v4M6p7+0qlp6pXrx4REREAbNiwgVdeeYVt27ZVUa9vLSpQrSJSygEWjn0CfGKtnpQyDAgzv04E7rfQxlXgnqrsq1J7tELLAK/eDPDqbbHczt6OF/49kRfKaKcFMMgP08ejivbFRkPIyCC1ul9RFMUCvcHIS4v/YvOR6wn/rySnE3H2MjtizvL+lBHlzl1dmrS0NNzc3AreZ2RkMG7cOKKjo+ncuTM//vgjQgg2b97MCy+8gF6vp2vXrnzxxRfodDp8fHy4//772bp1KwA//fQTrVq1YvXq1bz11lvk5ubi7u7O0qVL8fb2rnR/a5oaNlEURVEURSlm9f6YIkFqYZuPnGZN+LEKt52VlUVQUBDt2rXj0Ucf5Y033igoO3z4MAsXLiQmJoYzZ86wa9cusrOzmTJlCr/88gtRUVHo9Xq++OKLgnNcXFzYv38/06dPZ+bMmQD06dOHvXv3cvjwYSZMmMD7779f4f7WJhWoKoqiKIqiFPPH3uhSy1eWUV6a/Ef/x48fZ/369UyaNIn8Le27detG06ZN0Wg0BAUFERsby4kTJ2jRogVt2rQBYPLkyWzfvr2gvYkTJxb8uWfPHgAuXLhASEgIAQEBfPDBBxw9erTC/a1NKlBVFEVRFEUp5kpKRunlyelVcp2ePXuSmJhIQkICADqdrqBMq9Wi1+sLglhrCicIyn89Y8YMpk+fTlRUFF999RXZ2dlV0t+adtvOURVC7JZS9jKvrv8CcAEMwNtSyl/MdVpgyofaADgEPCylzLXS3seYVv43k1IaS7lufeABKeV/ze8bA59IKcdV1b0ptza90ciK09H8ciKKy9fSaOTowv1tAxjXyt/q5P7c7Fw+fmM528JOkCs0CI3A1bUeD00bgMbRjnWboolPTMPLw4XhwQEMHexfsKDKYDASGhrFurVHSEhIx9PTmWHDOxAcHKAWXSmKcstqWN+p1GC0oZtzlVzn+PHjGAwG3N3drdZp164dsbGxnD59mlatWvHDDz/Qv3//gvJffvmFWbNm8csvv9CzZ08AUlNTadKkCQBLliypkr7Whts2UJVS9jK/zAQmSSlPmYPGg0KIDVLKFODfmHaLWiaE+BL4P0xBbRFCCA0wBjgP9MO8QMqK+sCTwH/N/biEKcBVlDLpjUae2rqK9bEnC45dupbOwfiLbDl/hs8HjsKmWLCam53LlLv+TWKOEWxM/+UlkJyWzUdfbsJopy2oG5+QTvSxi+wNP8PsWaMQwPx5f7Bjx4nrdeLTOHr0Ivv2/s0bb45WwaqiKLek0T38iTh72Wr5mB7+FW47f44qgJSSJUuWoNVqrda3t7fnu+++Y/z48QWLqZ544omC8pycHLp3747RaOTnn38GYM6cOYwfP54mTZrQo0cPzp49W+H+1iZR1nDyrUoIkSGldLJw/AimwPE0kAA0lFLqhRA9gTlSyhAL5wwGngd+AXpJKR83H/cGvgTuNFf9F6Y0VPcAJ4CNwOfAGimlvxBiH/CIlPKo+fwwc7vHgU+BAEwfLuZIKf+0dm9dunSRBw4cuMHviHIz+OVkJC/tWG+1/IO+w7ivTdGk/x++9DOhm44jdTYU3jXAYKdB72RLiZ0EzF6eOQyhN7Lgg7VWr/fiiyMYqnKuKopyEzl27Bi+vr5l1jMYjbz43V8WF1QN7tCKD6aOqFSKqqri4+PDgQMH8PDwqO2ulIul778Q4qCUsoul+rftiKolQohugB2mvKfuQIqUUm8uvgA0sXLqROBn4E/gHSGErZQyD1Nqqm1SyjFCCC3gBMwC/KWUQeZr+hRqZxlwHzBbCNEIaCylPCiEeAfYIqV8xDx1YL8QYpOU8lpV3btyc/jlRFTp5ScjiwSqrz6+mEN7TpPj7QjaosGo1JjfW9z8DD76byhI0Ouu/yAWErS512e2rFt3RAWqiqLckrQaDe9PGcGa8GOs3BvNleR0Gro5M6aHP3d3860TQertQAWqZubA8AdgspTSWN6tS4UQdsBw4FkpZbp5VDQY+AvTlqqTAKSUBiBVCOFWvI1CfsU0yjobU8D6m/l4MDBKCJGfXtMeaA4U5MYQQkwDpgE0b968XPes3HwuXyt9U7JLGUXL4y6lmAJRrUDe4CP63FyD6YXm+n8FaSz6XyA+Xm2SpijKrctGq2F0Dz9G9yj/zn81LTY2tra7UK1UoAoIIVwwBZavSyn3mg8nAvWFEDbmUdWmwCULpw8FXIEoc2zrgGne61832g8p5UUhRJIQIhBT8v/H87sIjJVSnijl3EXAIjA9+r/Rays3h0aOLly6Zn1yf2MnlyLvvRvX5+I/iWCQCIqu8ZMaYXU0FcDOTgsScnP0BcdEsX9ZXl4uKIqiKEp1ue3Hrc0joiuB76WU+SOYSNPk3a1cX+g0GdOj/eImAo9KKX2klD6YNg0KFkI4AJsxzUtFCKE1B8TpQGlLBZcBLwGuUsr857wbgBn5o7xCCMsbxiu3vPvbBpRe3qboY/h3vprCkKF+6JKysUvNwy4l1/Rnah4218wBqJV56s8+Gcxzj9+FTY6x4KvwY3+AYcM6VPxmFEVRFKUMt32giukRez9gihAiwvwVZC57GXhOCHEa05zVbwqfaA5GQyg0emqeN7oTuBt4BhgohIgCDgJ+UsokYJcQIloI8YGF/iwHJmCaBpBvPmALRAohos3vldvQuFb+DPVpY7FsqE8bxrYq+XhqxlvjcXewAb2xyAiqJteIJtdgcVS1X682hAzyIzg4gL5921q8Xt++bRkSXPFVr4qiKIpSltt21f+tTK36v7XpjUZ+P32UX05GcikjjcZOLtzfJpCxrfxKzaP6yZsrCNt6glwhCvKoPvz4QISjLes3RROXkIa3pwvDgwMJGeRXJI/qxtBo1q07Qnx8Gl5eLgwb1oEhwf4qNZWiKDed8q76V6rHja76V4HqLUgFqoqiKIpiWV0JVK9cucLMmTMJDw9Hp9Ph4+PD6NGjWbVqFWvWrKny6w0YMIAFCxbQpUsXhg8fzk8//UT9+vUr3e6UKVMYOXIk48aVLyW8Sk+lKIqiKIpSBfQGI6sOxfD7/miupGbQ0NWJe7v5c0/n9pVKTyWlZMyYMUyePJlly5YBEBERwerVq6uq66Vau9Z6fuwbodfry65USeq5naIoiqIoSjF6g5EXlv7Fm79tJOKfy1xJSSfin8u8+dtGnv/xL/QGq7ull2nr1q3Y2toW2V0qKCiIvn37kpGRwbhx42jXrh0PPvgg+U++582bR9euXfH392fatGkFxwcMGMDLL79Mt27daNOmDTt27ABMu19NmDCBwMBA7r//frKysgqu5ePjQ2JiIgDz58+nXbt2DBkyhIkTJ7JgwQIAvv76a7p27UqHDh0YO3YsmZmZgGkE9bnnnmPgwIG8/PLLAGzfvp1evXpx5513snz58gp/XyxRgaqiKIqiKEoxqw7FsCm65K5UAJuiT7P60DGLZeURHR1N586dLZYdPnyYhQsXEhMTw5kzZ9i1axcA06dPJzw8nOjoaLKysopMD9Dr9ezfv5+FCxcyd+5cAL744gscHByIjIzktdde4+DBgyWudeDAAVasWMHhw4f5/fffKTxt8N577yU8PJwjR47g6+vLN99cX09+8uRJNm3axIcffgjA5cuX2blzJ2vWrGHWrFkV/r5Yoh79l0IIYQAKbwW0TEr5nnlr0xeklAeEEGuBB8zlD0gp/3uD18g/3xn4HmgIGIFFUsqPzXUaYNqe1QeIBe6TUiZX9L6UukNvMLJ+21HWbIkmPjEdLw9nRg7yZ1j/64uZ9EYj30fuJEn/Nv5uF7DTGMg1ajmR2IyHfX/C3aVBQXt5+lx2Rn6K3riCerqrXE12Yu+mNhxdfyf2HRpzxS6bviP3E9LqGB52mSTlObDtSiC/R/mRYQOOeluGNWyDb6um/HlhK3r78+hs9bjrGjC2+V0M8OqNRpT8fGvQG9m4LpL1qw+TEJ+Gp5cLQ+/uyJDhgYXuw8D6y4dYczGc+JwUvHT1GdmkK8Mad0ZroU1FUZTa9Pv+6NLLw6MZ07XqNwLo1q0bTZs2BUyjrLGxsfTp04etW7fy/vvvk5mZydWrV/Hz8+Puu+8GTEElQOfOnQs2ANi+fTtPP/00AIGBgQQGltxFcOfOndxzzz3Uq1cPoKA9MAXTr7/+OikpKWRkZBAScn0H+fHjx6PVagvejx49Go1GQ/v27YmLi6vC74YKVMuSlb/VqTVSyuFQsBXqk8ANBaqFzq8HPC+lPCSEcAYOCiE2SiljMG27utkcJM8yv3/5Rm9GqVv0BiNvfrSGbftOFRyLS0on6sQldh86y7xnR4KAJ0J/YmTLBbS0zSyoZ6M10tH7DDviBtHDEEpDNy/y9LlsOjCGO5pEFNRrUD+dVo9dJrzXRT5bNZw3n1xJD7fzBeUetpm0vXMLAe6neO7QCJKl5KdrUbS+vBl3t8yCHxBXDZf5+uwPHE6JZmabaWjF9R9QBr2Rt99Ywc6w4wXHEuLSiIm6wP7dp3ht/likRvJm1E9si7/+gz8uO5Wo1H/YnXiceQEPYKO53qaiKEptu5KaUWr55RTrm6+Uxc/Pz+ojcp1OV/Baq9Wi1+vJzs7mySef5MCBAzRr1ow5c+aQnZ1d4pz8+vksb7J5XWkL6qdMmcIff/xBhw4dWLx4MWFhYQVljo6OVvtc1Yv01TBGJQkhYoUQHsB7QEtzHtYPzGUvCiHChRCRQoi5pZ0vpbwspTwEIKVMx7Q9ahNztXuAJebXS4DR1XhLSg1Zv+1okSC1sG37TrFhewwrTkfTxut73GwzS+TllxLcbDNZdnIyADsjP+WOJhEW63X1O830Sevp4XbeYnlP1/OM9TEFkR7OGbi7WL7egeTD7EjYW+T4xnWRRYLUwnaGHWfT+kjWXz5UJEgtcq/x0Wy4fMhimaIoSm1p6OpUanmj+qXt3VO6QYMGkZOTw9dff11wLDw8nG3btlmsnx+Uenh4kJGRUa55oP369WPp0qWAaXQ0MjKyRJ0+ffqwevVqsrOzycjI4K+/rm+qmZ6eTqNGjcjLyytopzaoEdXS1RNCRBR6/66U8hcrdWcB/vkjsEKIYKA10A3TFqirhBD9pJTby7qoeXS2I7DPfMhbSnkZQEp5WQjhVYF7UWrRzPnLuZKQVuRYXOL19wldDBjqFT3njNfTtLKJo6tbHlA0L7+rJgsNpkhyUKMoIs81w9PDiKvG+qfPoc1Olmin8Pun79jNg//P3n3HR1Wljx//PDOTSgoJKfTeSaP30CEggkgR14Z+V9eGa1/XioplFSu6uvjTRV1UkKYgJSChCUgNSegIoRMSSCV1Zs7vj5mElMkQUiDgeb9eeZF7z7nnnhsxPHPuOc9pFItBFOV9Br9g9uCjg0am71pYdE65AtNArApTdtlP0h/mf4M1ATC4lNMqvL9mCfOXbC1zPrhBXd7+6I5yr9M0Taspt/YIIfbYmfLLu1d+wxMRYdGiRTz++OO8/fbbuLu7F6WncqRu3brcf//9hIaG0rx5c7p3737Zezz00EPce++9hIWFERERQY8ePcrU6d69O2PGjCE8PJxmzZrRrVs3fH19Adsiq549e9KsWTNCQ0PJzKz8CHJV6DyqTohIllKqzEeqUnNUE4FugBewVCkVYq8zA9v2q2n2y7ywBbqld7dKBLoppVLsx17AOuANpdRC+7k0pVTdYtekKqX8SrXzAPAAQNOmTbseO3asSs+uVa/Jj33FiTPlTys+29+CueSbFF7p9xPNXM9jkrIrS/0M2Zik7P+7fgYwOX/TUyXnCurw2ulBZBS4X9F1VrOQZXErt1zSBM/365Q536iJP/+d98gV91PTNK08Fc2jarFaeep/vzhcUDU0pDXv3XlTlVJU1RZZWVl4eXmRnZ1NZGQks2bNokuXLjV2P51HtfYQbIHpfyp8gYgLsACYUxik2iWJSAP7aGoD4Fzpa5VSs4BZYEv4X7Wua9WtfqBPmXNJKRnkF1gAMOaUKeai2Y18FyMGrBhKBZ9WBHOJ/8qCAStWKHX+EgOUaae4fKuB82bPy46oWiwGCnIu/eoovF15I6oiAnVwOtHILdeVRk38y5wPblC3/Is0TdNqkNFgYMYdN7Fk5z4WbkvgTFomDep6c2v3EMZ07XBDBKkADzzwAHv37iU3N5d77rmnRoPUytCBavXJxLZyv9BK4HURmaOUyhKRRkCBUqpMkAkgthnPXwL7lFLvlyr+GbgH2zzYe4Cfqr33Wo368KWyO3YsXRPPW59FAxC4vexCopahH5PRyEp81tP09E9EqUuv6dOtHkXHu5Ja8XjP5cTsfA9D4Psl6gFFx9tOtWVU04Plln98rA/zjkYQ4J1J6+CUcus92vZOBgb1LTq/Ykks779pS1LtKKvgUy/cTEFIAW/tLX9O1ZODb+amuy7/KkvTNO1qMhkNjOveqUZW99cW33333bXuglM3xseBmuNhXxxV+PV2eRWVUueB30QkQUTeVUpFA98Bm0UkHphPyUC2tL7AXcDgYvcbZS97GxgmIoeAYfZj7To3ckAnBvRs47BsQM82REV2ZELrEA6cu5fUAk+Hc0tTCzy5q4Ntknv/8Mc4dirCYb1te1oz8+sotqQ2cVi+Ob0J84/a5lulZHpxPsPx/br7dSYysHeJ88NGhdFvYHuHz9FvYHuGjgxjZMOuDAhyPJ9rQFAIUQ0d5xPUNE3T/tz0HNUbULdu3VTxpL1a7WW2WFm5fi9Lf40nKSWT4ABvRg8JJSqyYwXyqDblrg5zyuRR/S1uJgXWhXi4nefCBXse1ZWt8IhoyBnXHPqN2kZUm70EuGaTkl+H9WfDWJjQiSyTwsvswsj67ejQujGLT67B7HYSN9cCex7VYQwM6lNuHtXVK+JYsSSWc0npBAX7EnVzBENHlsyjuvLMTpae3k5SbirB7n6MbtiNKJ1HVdO0q6iic1S1mnGlc1R1oHoD0oGqpmmapjmmA9Vr60oDVT2MoWmapmmaptVKOlDVNE3TNE27ioxGIxEREUVfhdueVsSoUaNIS0src37atGnMmDHD6bVTpkyp0GYBNXV9ZehV/5qmVYpFWdidFsPOC6tIuniGrDQjvukX6RSQiJ9PJjk5/hgNt2AOaM/OpM8ZEHCYBi7ZuIjiosWF9RnN+Sm5Bz3rdePZTuNwNdp+HVnMVlYtj2PFkl0kn8sgMMiHqJs7M2xUGJYCMzNfXsDGNfvIy7fg5mqk35B2DH3ah22nFpFZkExOqjvZh9vTp8WtjBgeXjRHtjiz1crC/XuYuy+BM1mZ1K/jRcuAuhzJvMCZi5k0qOPDxDYheB2DFasSOJeSQVCAD6OGhxI1JMRhm5qm3XjMFis/7d7Lgh0JnM3Ior6PF+O7hnBLRMcqpafy8PAgNjb2iq5RSqGUYtmyZZW+7/XougtU7cn231JKrSx27nGgLbAC6KiUeltEbgEOKqX21kAfmmPb4vQAtnypF4F7lVIHqvtemlYbWZSF+SfeZV/GZgDEoBjU+A8at0i7VMknA/iQNIsbExuY8TFYiopcTfmM9T9IeJ0zvHriIrdv3M93/Z7DpIy88dKCEluyJidlsDf+JFs2HODgpoNcyMzHflNyLVYudFzMhvPnwR1c3MHF+yI+TX9jw65DbH19Ai+9dGuJwNJstfLoyqWsOGLbvlahOJWXxo70k0V1Tl/MZMe5U3iegsD9IArOJWeSsO8UW7Yd4ZXnxmDSwaqm3dDMFitP/vgLq/ZeSvh/Jj2TXSfOsO7gUd6feFO1/R7Iyspi7NixpKamUlBQwPTp0xk7diyJiYmMHDmSQYMGsXnzZhYvXsyAAQPYvn07AQEBvPHGG3zzzTc0adKEwMBAuna1ZVD54osvmDVrFvn5+bRu3Zpvv/0WT09PAFavXs1HH31EUlIS77//PqNHjyYxMZG77rqLixcvAvDJJ5/Qp08flFJMnTqVNWvW0KJFC67Fuqbr8Tft98DkUucmA98rpX5WShWmbroF6HglDYvIlQTufyilIpRS4cDXwPNVbE/Trhu702JsQar9d1Zzl/M0dkmj9O8wpaC+KQ8fg8VhWXO3TG6pl0C2pDBjz0+sWh5XIkgtbtOGg5zPNlO8ocaR52jQ87zDtht1Psex/LWsik4oUbZw/56iIBUAowIjl3YuKGoEshtBVtOSp9dvOkj0mj0O+6hp2o3jp917SwSpxa3ae5ifd++rdNs5OTlFr/3HjRuHu7s7ixYtYufOncTExPDUU08VBYUHDhzg7rvvZteuXTRr1qyojR07dvDDDz+wa9cuFi5cyLZt24rKbr31VrZt28bu3bvp0KEDX355aVPMxMRE1q1bxy+//MKDDz5Ibm4uQUFBrFq1ip07dzJ37lwee+wxABYtWsSBAweIj4/niy++YNOmTZV+5sq6HgOp+cB0EXFTSuXZRzcbAhtFZAq27Uy/A8YAA0TkRWA8MBjbFqOuwGHgLqVUtojMBi4AnYGdIjIX+BDwAHKo2EipD5AKYO/DTYA7UEdEbgZmAqHYft7TlFI/icj/s/cVoBHwCbZ/LsfYzwUC0Uqpe0VkMdDE3uZH9l2oNO2qefaZ79ly4RwFonjiznk0bnyOkV5W6pvyMQkYykR5lxRuZeAoLyvAzXUPMcL3MLAQ/OHLH23n85WJozn+PLhzHJacwlZsv7LEIoxvu4NG9VKdtt1p8kGmLlsJu1diMtnayHNTJT+iG+19L70dl/34QhhkNC/5mf7vu6J5aveqcp+5IowmA4EBZXcsuxKNfXz4dkzZzSQ0Tau6BTsSnJfvTODWLpXbCKD0q/+CggKef/551q9fj8Fg4NSpUyQlJQHQrFkzevXqVaaNDRs2MG7cuKKR0jFjxhSVJSQk8OKLL5KWlkZWVhYjRowoKps0aRIGg4E2bdrQsmVL9u/fT4sWLXj00UeJjY3FaDRy8OBBANavX8/tt9+O0WikYcOGDB48uFLPWxXXXaCqlDovIluBKGw7NE0G5iqllNj/dVJKbRKRn4GlSqn5ACKSppT6wv79dOD/sAWQYJs2MFQpZRERHyBSKWUWkaHAm9gC3dJaiUgstiT+nkDPYmW9gTCl1AUReRNYo5S6T0TqAltFZLVS6q/2vjTDtovVbKXUMeBlEfEFNmALXgHus7flAWwTkQX2DQaKiMgD2AJxmjYtNQSkaVV0NimdHIMZq6uBenUzqOtm2/PVVcDkZFvWijAIuIui9JCmO/kEuWYhBgUuJa+xGhTeXrmYjI72wrrExWShwNsWZBaUF0xfpv/KBOY6ZSuV216FWchKT61iG5qm1ZSzGVlOy8+kZ1bbvebMmUNycjI7duzAxcWF5s2bk5ubC0CdOnXKvU5Kf0q3mzJlCosXLyY8PJzZs2ezdu3acq8RET744AOCg4PZvXs3VqsVd3f3y97jarkeX/1Dydf/k+3HlxMiIhvsu0TdART/GPSjUqpwAp0v8KOIJAAflKpXXOGr/1bA40DxUc5VSqkL9u+HA8/Zg9q12EZFmwKIiDvwI/CoPUgt3Ep1DvCBUmqHvY3HRGQ3sAXbyGqZ7YyUUrOUUt2UUt0CAwMr8OPQtIqrH+yLh9GEq1U4n+ZDWp4HmRY38pWQrwSzotyvy01psirItQq5VkOJrwyLK+fyvVBWgQJKfBkKhMwsd8wW57/CCsxGXDKtuGRa8cgRPHIEQ+nY9jL9EzOYLqoSXy4XKWqvsl9eBUZa+PpV6auxT9VGZDVNK199Hy+n5Q18nW02eWXS09MJCgrCxcWFmJgYjh07dtlrIiMjWbRoETk5OWRmZrJkyZKisszMTBo0aEBBQQFz5swpcd2PP/6I1Wrljz/+4MiRI7Rr14709HQaNGiAwWDg22+/xWKxFN3jhx9+wGKxcObMGWJiYqrtmSvquhtRtVsMvC8iXQAPpdTOClwzG7hFKbXb/np+YLGyi8W+fx2IUUqNs08rWFuBtn8G/ltOewKML2f6wOfAQqXU6mLnpgEnlVL/BRCRgcBQoLd9qsJabMGupl0177x7e7Gjx9mZupqfT820BXkCLVxS6O6ZiFIlX8MrBR4G8BYclonAkrQ2LDgfTr+6/el6rDXvv7mE4lqiADMAkmdGzBYQIZ72pA1MIvyhw+W2veeHtszsP4KokWFFZfP2xvNsTPSlyhYBgyp6lkuN2I7948D7WMno9h+Pj2TUsNAr+RFqmnadGd81hF0nzpRf3sXxttCVcccdd3DzzTfTrVs3IiIiaN/e8bbUxXXp0oXbbruNiIgImjVrRv/+/YvKXn/9dXr27EmzZs0IDQ0lM/PS6G+7du0YMGAASUlJfP7557i7u/Pwww8zfvx4fvzxRwYNGlQ0ijtu3DjWrFlDaGgobdu2ZcCAAdX2zBV1XQaqSqkse8D2FeWPpmZiey1fyBs4IyIu2EZUT5VznW+xsikV7FI/4I9yylYCU0Vkqn16Qmel1C4ReQTwLrb4CxEZDQyjZBDtC6Tag9T2QNmJKpp2lUXUHcShzO1Fq/4TC+rRoCCNxi5pJeqJwFmzG8pUctV/YVlinjeLzofiqQJ4ptMtGDsZ2LrpkMMFVX0i23HwtwNcyLwUNJ5YF0RQl1Qa9CwxEwYROLUriGauAxk2vOQ/JuPbd2LNsaOXFlQVBqpGShLwPAVepQY2Ivu0ZcTgys1L0zTt+nFLREfWHTzqcEHVsI6tGRtR+d2tsrJKTisICAhg8+bNDusmJJScK1s85+oLL7zACy+8UOaahx56iIceeqjM+dmzZzu8R5s2bYiLiys6fuuttwDba/9PPvnE4TVXy3UZqNp9DyykbAaAQj8AX4jIY8AE4CXgd+AYEE/JILa4d4CvReRJYI2T+xfOURUgH/hrOfVex7Y4K87+Wj8RGA08DRTY2wDb6Opt2BaGbbXPCfkZeAN4UETisKXD2uKkT5p2VRjEyIQmzxCXFsMOex7VmJM98Em7SKfAY/j7ZJCT44/JMA5zQDvmnfkPAwMO0cAlBxexkmXPo/pzcg/61OvOM51uKcqj+sLr41m9Io4VS2I5l5ROULAvUTdHMHSkLY/qJ68sZMOv+8jLN+PmYqLevnH0H1WYR/UcOanu5BzuQGSLWxn+UliZnKdGg4FPRoxm4YG9zNsXz+nMTBp4edGynh9/ZF7gzMUMGnr5MLF1CF7HhRWZ8SQlZxAc6MOo4WGMGNxJ51HVtD8Bo8HA+xNv4ufd+1iwM4Ez6Zk08PVmfJcQxkZ0qFIeVa3i5FrkxNJqVrdu3dT27duvdTc0TdM0rdZxtNe8dvU4+vmLyA6lVDdH9fXHAU3TNE3TNK1W0oGqpmmapmmaVivpQFXTNE3TNE2rla7nxVS1koh8ABxTSn1oP14JnCiW4P89bFkF3sC2OMoV2A78n1KqoFg7U4ARSqnbi50LAPYBjZVSeVflgbTrgkVZ2J0Ww67UVaQXpODrEkBnv2FE1B2EQYxYlIX1yZtZe+43zudfoJ6rPwOD+jIgsA8Gqb7Pq7m5ucxf+Rp1663G1zeD9HQf0s4PZdzwl1i94w9++i2BsxeyCPavQ/s+rpzxPEZiyhnyz1pQv5lw2+VG/0EdmTp9Iq6uJsxWKwv372HuvgTOZGXSwMub2zqEML59pxpZyGC2WFn5awLLouM5l5JBUIAPo4aHEjUkRC+g0jRNuwb0YqpqJiITgYlKqUkiYgC2AflKqd728s3YNgj4UikVIiJGYJX9eE6xdnyAI0BTpVS2/dyDQHel1P8564NeTPXnYlEW5p94tyhVVHEdfHpza+Mn+eTwl2y9sKtMeQ//zjzW5gGMUjo305XLzc3l5/U3EdKhbGqpnfva8tGC0ViVAUTh0z8Z96bZZeqpWBP814N6Xu58sfJpnlwXfSmNVDFRLdvwyYjRmKoxWDVbrLz69s+s33SwTFlkn7a88twYTDpY1bTrXm1ZTJWUlMQTTzzBli1b8PPzw9XVlWeffZb09HS2b99e5bRQL7/8MpGRkQwdOrTcOgMHDmTGjBl06+ZwHdNlVeZ6vZjq2vsN6GP/vhOQAGSKiJ+IuAEdgKJ9E+07Ym0FGhVvRCmVAawHbi52uqK7cGl/IrvTYhwGqQD7MjYz/4TjIBVg64VdbEiunoxn81e+RkiH/WV2olIKunQ4SN+wPQC4t8zCvWm2w3oSYYbuBZzPyGPqjDkOg1SAFUcOsfDA3mrpd6GVvyY4DFIB1m86SPSaPdV6P03Taj+z1cr82AQmf/0DA2b+PyZ//QPzYxOwWJ1v33w5SiluueUWIiMjOXLkCDt27OCHH37g5MmT1dRzeO2115wGqdcLHahWM6XUacAsIk2xBaybseVv7Q10A+Kw5V0FirZR7QmscNBc0VaxItIQaAtc/f3LtFptV+oqp+X7M39zWr42eWOl770opi8xu0KI2RVCSOj/gJI7RBU/njJyNe88/CVvjPuOB+qvL7cevW0zYDYVpDi997x98ZXutyPLop23tyw6zmm5pmk3FrPVyuMLf+H5X1ax8+QZzmRksvPkGZ7/ZRV/X/gL5ioEq2vWrMHV1ZUHH3yw6FyzZs2YOnUqAKdPnyYqKoo2bdrw7LPPFtV56KGH6NatG506deKVV14BYPv27URERBAREUFoaCj2POxMmTKF+fPnA7agtXv37oSEhPDAAw9Q/G36//73P/r06UNISAhbt24FYOvWrfTp04fOnTvTp08fDhywba6Zk5PD5MmTCQsL47bbbiMnJ6fSP4OK0oFqzSgcVS0MVDcXO95kr1O4YcB54LhSytG/gkuBfvZpAJOA+fYR2DJE5AER2S4i25OTk6v1YbTaLf0yAZ1VOf9FkpJ3odL3rls3neCAVIIDUnF1cfhXs4iri4UG9VIJ8sjE31T2tX8RP9sv/wIv57+eThfbErA6nEvJcFqelOy8XNO0G8viuL1EHyi7KxVA9IHD/BS/r9Jt79mzhy5dupRbHhsby9y5c4mPj2fu3LmcOHECgDfeeIPt27cTFxfHunXriIuLo1u3bsTGxhIbG0tUVBRPP/10mfYeffRRtm3bRkJCAjk5OSxdurSo7OLFi2zatIl///vf3HfffQC0b9+e9evXs2vXLl577TWef/55AD777DM8PT2Ji4vjhRdeYMeOHZX+GVSUDlRrxiZsQWkotlf/W7CNqPbBFsQC/KGUigBaA71EZIyINBGRWPvXg0qpHGwjreO4zGt/pdQspVQ3pVS3wMDAGnswrfbxdQlwWm4QD6flAW7+lb53WpovSSl+JKX4kV/gfJ5rfoGRM+f9OJfjzQWzZ/kVU22/llyynI9WNPQub3O5ygkK8HFaHhzovFzTtBvL/N0JTst/jHVefiUeeeQRwsPD6d69OwBDhgzB19cXd3d3OnbsyLFjtr2c582bR5cuXejcuTN79uxh795LU6DmzZvHzp07efvtt8u0HxMTQ8+ePQkNDWXNmjXs2XNpKtPtt9vWbEdGRpKRkUFaWhrp6elMnDiRkJAQnnjiiaL669ev58477wQgLCyMsLCwavsZlEev+q8ZvwFPAUfsI6AXRKQutjmr9wNehRWVUmdE5Dngn/YFVxGl2voeeAvwQW+fqjnQ2W8YJ7LLLmAq1N67LwezHM9RBRgY2K/S9x436NK0gv/99Dxdunxtm2ta7LV+4fHs5UPZsDsU91aZ+PQ+X249NrsA0MclgF9JK/fekzqEVrrfjowaHkrCvlNOymv+F7KmabXHmYysy5RX/q1Op06dWLBgQdHxp59+SkpKStGiJDc3t6Iyo9GI2Wzm6NGjzJgxg23btuHn58eUKVPIzc0FbCO0r7zyCuvXr8doLDlokJuby8MPP8z27dtp0qQJ06ZNK7oOKJoqUPz4pZdeYtCgQSxatIjExEQGDhxYbv2apkdUa0Y8EEDJwDIeSFdKOXpPuxjwFJH+DsqigYbAXKVTNGgORNQdRAef3g7LOvj0ZmKTv9LDv7PD8h7+nYkMdHztlZo48hUS9rV3OPd05762bIzrBEDuES9yj3s6rKdiTbDVhXo+bnzy7F1EtWzj8F5RLdswvl3Haul3UZtDQojs09ZhWWSftowY3Kla76dpWu3WwMfrMuWVf6szePBgcnNz+eyzz4rOZWc7mRIFZGRkUKdOHXx9fUlKSmL58uUApKenM3nyZL755hscvVEtDEoDAgLIysoqmrdaaO7cuQBs3LgRX19ffH19SU9Pp1Ej2xrv2bNnF9WNjIxkzhxbgqKEhATi4mp+7r4eUa0B9lFUn1LnphT7PhEIKXasgPBy2jID+l2+Vi6DGJnQ5Bni0mLYmbqa9IJkfF0C6eI3lHB7HtXH2jzAhuQtrE3eSEreBQLc/BkY2I/IwN7VlkfVzdWNMZG/sGDl6/jUW0Vd3wzS0n3IOD+MccNfxKfOERZvTODshUyCTzWkQzNXztQ5RmLyafLOWFCbTLjvcidyREcefX0Crq4mPhkxmoUH9jJvXzynMzNp6O3NpA6hjG/XsdrzqBqNBl55bgzRa/awLDqOpOQMggN9GDU8jBGDO+k8qpr2JzMhPISdJ8+UWz4xIqTcsssRERYvXswTTzzBO++8Q2BgIHXq1OFf//pXuQuUwsPD6dy5M506daJly5b07dsXgMWLF3Ps2DHuv//+orqxsbFF39etW5f777+f0NBQmjdvXjS9oJCfnx99+vQhIyODr776CoBnn32We+65h/fff5/BgwcX1X3ooYe49957CQsLIyIigh49elT6Z1BROo/qDUjnUdU0TdM0xyqaR9VitfL3hb84XFA1vF1rPrr1phrZeORGd6V5VPWIqqZpmqZpWilGg4EPb72Jn+L38WNsAmcyMmng483EiBBuCe2gg9SrRAeqmqZpmqZpDpgMBsaHd2J8uJ6jfq3ojwOapmmapmlarfSnGFEVEQu2VfeFbgG+U0r1cXzFFbdvAs4CXyil/lnJNroBdyulHquOPmm1Q05eLvNipuPvG01d73TE3YrVqCjASL7VxIGUJtzV4Tvq+VxZLtP83HxmvryAjWv2kZtvwehmwtPfCxd3VwKDfYi6uTPDRoVhNBowW6ys/DWBZdHxnEvJICjAh1HDQ4kaEnJdLxAyW60sPBLPvD92c+ZiJg3qeDOpVTjjW4bqV3Kapmk3iD/FYioRyVJKOc8zUbX2RwEvAPWB1tWZRkpETPaV/xWmF1PVDjl5ufy0aTRhrcvuXpKnjGRY3QAhtcCTXgHR1PcLqlC7+bn53DvsHc5n5KEA5WoCU9nArN/A9jw3bRyvz1jqcA/7yD5teeW5MZiuw2DVbLUydcNiVpw4UKYsqkk7Zva/BZMOVjVNc6Cii6m0mnGli6n+tL/JRSTL/qdBRP4tIntEZKmILBORCfayISKyS0TiReQrEXErp7nbgY+A40CvYvd4W0T2ikiciMywn5stIp+LyAYROSgio+3nB4rIUvv300RklohEA9+ISKCILBCRbfavvjX2g9GqzbyY6YS13kfpjy1KgZtYcBMzSoGfSzY/HLynwu3OfHkB5zPybA0ZDbYg1cFno41r9/PhxysdBqkA6zcdJHrNHodltd3CI/EOg1SAFScOsOho9e0Yo2mapl07f4pX/4CHiMTavz+qlBpXrOxWoDm27U6DgH3AVyLiDswGhiilDorIN8BDwIfFGxYRD2AI8DegLragdbOI+GPb+rS9UkrZd6Yq1BwYALQCYkSktYM+dwX6KaVyROQ74AOl1EYRaQqsBPTHwVpgwYZ++HmnOSwLb2vbG95RYnsAb8nH01gAwKAGCayJDSE1sy7j+28s09bEnq+SnWura1H2RkRQhSOppW6S7+0CBvglJqFsB4r54N/RzJm3hfrBvrw3fdJlnrb2mPfHbuflh3czsZXeSUrTtNrJy8uLrCznO18Vt3btWmbMmMHSpUtrsFe1058lUM1RSkWUU9YP+FEpZQXOikiM/Xw7bEFt4XDU18AjlApUgdFAjFIqW0QWAC+JyBNABpAL/D8R+QUo/rdrnv1+h0TkCNDeQb9+VkoVZv0dCnQstm2Zj4h4K6WK9m8TkQeABwCaNm1a3s9Bq2Z+3mnUr5daqWtFwEThSKhy2k52bgEW7P/9i8ed5QWhBlAVeKWfn2/h5OnK9f9aOnPR+daFpy9mXKWeaJp2IzNbrSzas5d5CQmcycykgbc3k0JCuLVT9W86Up3MZjMm040R4t0YT1E15Q03VXQz29uBviKSaD+uBwxSSq0WkR7YRlsnA48Chds7lH5P62hO68Vi3xuA3sUC1zKUUrOAWWCbo1rBvmtVlJpZt9wyf58MXF0s5ZYrRVHwqRDOX/Attz1Pd5eyI6qFjTj6q2oFwYoyiNMRVVdXI0EBPtQP9i23Tm3UoI43p7PLD0Yb1vEpt0zTNK0izFYrjy1dyspDlxL+n8nMZOfp08QcPcLHo0dXeS782rVrmTZtGgEBASQkJNC1a1f+97//ISKsWLGCxx9/nICAALp06VJ0zYULF7jvvvs4cuQInp6ezJo1i7CwMKZNm8bp06dJTEwkICCAjz76iAcffJDjx48D8OGHHxbtZnU90YEqbATuEZGvsW1VOhD4DtgPNBeR1kqpw8BdwLriF4qID7YR2SZKqTz7uXuB20VkC+CplFpm/7741hYT7fdrAbQEDlBsbqsD0dgC3Xft94hQSsVW6am1auHoNX2hr1e8SPdO/0WpkrFi4XGmciXX6oII7EpqxeM9l5fb1o+/v1L0/XvPfs+qlXtBKcRstY2clrqJa6YtqB16axd+WVv+PNQnHh7OqGGhFXnUWmVSq3B2JJ8qv7y1wx2JNU3TKmzRnr0lgtTiVh46zOK9e5kQUvltVAvt2rWLPXv20LBhQ/r27ctvv/1Gt27duP/++1mzZg2tW7fmtttuK6r/yiuv0LlzZxYvXsyaNWu4++67i7ZM3bFjBxs3bsTDw4O//OUvPPHEE/Tr14/jx48zYsQI9u0ru7i3tqu949ZXzwLgJJAA/Af4HUhXSuUC9wI/ikg8YAU+L3XtrcCawiDV7idgDLaR1aUiEoctwH2iWJ0D9nPLgQft93LmMaCbfVHWXuDBK39M7WqbPOQl4g53cDhHNU8ZyVMmRCC1wJO7OsypcLtTp0+kno+brSGLFcxWh6Om/Qa25/G/jyCyT1uH7UT2acuIwddnEuvxLUOJatLOYVlUk3bc2qLq/3homvbnNi/B+aLMefHVs2izR48eNG7cGIPBQEREBImJiezfv58WLVrQpk0bRIQ777yzqP7GjRu56667ABg8eDDnz58nPT0dgDFjxuDh4QHA6tWrefTRR4mIiGDMmDFkZGSQmel82lRt9KcYUXWUmqrwnFLKKiJPK6WyRKQesBV7zlWl1K9AZyftzsa24Kr4uQvYRmYBepRz6W9KqeKBK0qptcBa+/fTSpWlALehXVfcXNwY22cp82Km4+e7Cj/vNAd5VJtyV4c5V5RH1dXVxH9XPcsnryxkw6/7yM3Lx4gLnv51cHF3Jai+L1E3RzB0pC2P6ivPjSF6zR6WRceRlJxBcKAPo4aHMWJwp+s2j6rRYGBm/1tYdDSBeYd3c/piBg3r+DCpdTi3tgip1XPHNE27Ppy5TFB3upqCPje3SwmFjEYjZrMtI6WUM23LUQbMwrp16tQpOme1Wtm8eXNR4Hq9+lMEqhWw1L4q3xV4XSl19hr3R7tBeLi5c0/UdGC6w/KRrSrXrqu7K0/+azJPVqCuyWhg1LDQ6/IVvzMmg4GJrcL06n5N02pEA29vp8FqQ2/vGrt3+/btOXr0KH/88QetWrXi+++/LyqLjIxkzpw5vPTSS6xdu5aAgAB8fMrOyx8+fDiffPIJzzzzDACxsbFERETUWJ9rig5UAaXUwKt4rylX616apmmaplXOpJAQdp4+XX55aM1NMXJ3d2fWrFncdNNNBAQE0K9fPxLsUxGmTZvGvffeS1hYGJ6ennz99dcO2/j444955JFHCAsLw2w2ExkZyeefl57BWPv9KXam+rPRO1NpmqZpmmMV3ZnKYrUytdSq/0Ij2rRm5ujReppRJVzpzlR6RFXTrpGc/FwWxL9KY89VBLhlkpLnzeHcLhw3Ned0Rgp5KXDhiBenxIf8uoLBzfYav5VPPW5rbdvT3pJvZubLC9i4Zh95+RbcXI30G9yBqdMn4uqq//fWNE2rLKPBwMejR7N4717mxSdwOjOTht7eTAoNYVzH2p1H9UZy3YyoiogC3ldKPWU/fhrwKr3wqArtLwK+Vkotth8fAL5VSk23Hy8A5iilFlbH/a6gX1OwpaU6BbgD/1FKfeDsGj2iWvvl5Oeyat9IegeW3d40Nrs+s1M6Y7Un5Tif6cmhpCBK50sd3qgNma/s50J6Xpk26vm48d9Vz+Lq7loj/dc0TbteVXREVasZVzqiej19HMgDbhWRgBpqfxPQB8C++j8L6F2svLe9zrUw176zVl/gBRFpco36oVWTBfGv0jvwIKU/JyoFEZ5n6V7nVNFxPe9sArzLbrUXfeoQR5uYcdTI+Yw8Pnnlqn6m0jRN07Rqdz29GzRj23npCeCF4gUiEogtx2nh3qGPK6V+s+c/7Q+kAynAE0qpb0TkW2yjp6uLNfMb8I79+z7YtjwdKbacD82xbcN6VkQ+A7oDHsB8pdQr9j6MAt6332cn0FIpNVpE/IGvsCX2zwYeUErFicg0e39b2v/8UCn1sbMfgFLqvIgcBhoAJyr4c9Nqocaeq4Cy6U8Lj3vVOcHvF5sUHQf5ZJKSWXaFaXqoCd+EUrtf2S+KXp7AryteLHONp7tLiQ0ENE3TNK22up5GVAE+Be4QkdL7PX4EfKCU6g6MB/6f/fxv2EYhOwFHsAWtYNsFakupNnYAISLiii1Q3YwtMX8H+/Fv9nov2Ienw4ABIhImIu7YNgsYqZTqx6U8qgCvAruUUmHA88A3xcraAyOw5Vt9RURcnD28iDTF9vo/zkHZAyKyXUS2JycnO2tGqwUC3Jzn3/Mzldwt181kdlivwMfJTr8iWCj7VbgVq6ZpmqbVdtdVoKqUysAW6D1Wqmgo8ImIxAI/Az4i4g1sACLtX58BoSLSCLiglCrxLtW+u9QeoAu2QPZ3bMFqH/tX4Wv/SSKyE9iFLQDuiC3gPKKUOmqv832xpvsB39rvsQaoVyzQ/kUplWdP6H8OCC7n0W8TkT3Ygu2PHO1kpZSapZTqppTqFhgYWLYFrVZJyXOefy/VXDJBc57Z8csPlwwnc8yVwkjZL093p5+HNE3TNK3WuJ5e/Rf6ENur9f8WO2cAeiulSgxDich64BFsr9ZfAMYBE7AFsI5swhbUeiulUkVkC/Aott2pPheRFsDTQHd7+WxsI5xOhrUclhVGF8VXwVgAk4g8AtxvPzfK/udcpdSjItIb+EVElutNCa5vJ7OH0cn3G5Qq+fq/8HjLxSYljs9lOA5sfePNlNfI8JEhPPmvyTX5GJqmaVoleXl5kZVVdv1BoT59+rBp07VaGlN7XFcjqlC0Rek84P+KnY7GFlACICIR9rongACgjVLqCLARW6BZXqD6G/A3YLf9OA7b6GpTbKOtPsBFIF1EgoGR9nr7gZYi0tx+XHy70/XAHfZ+DQRS7CPD5T3fp0qpCPvX6VJlm7GNzv69vOu168PE8GlsTm7rcI5qbHZ9tl5sXHR8PtOTlMwyuwAzvFEbWpwwOZzoWs/HjUdfn1BT3dc0TftTMFutzNsbz/gF39Pn61mMX/A98/bGY7Faa/ze1RWkFm7Jer26HkdUAd6jWGCKbSrApyISh+2Z1gMP2st+B4z27zcAb2ELWB3ZhG1x01sASimziJwDTiilrMBuEdmFLWg9gn3eqlIqR0QeBlaISAqwtVib04D/2vuWDdxT2Ye2+xewU0TeVEpVz0bD2lXnZnJjWIflLIh/jUaeqwh0yyA5z5s/crty3NQMT0sK+SnC+SN1SBZfPOqCwU0wGYXWvvW4rXUEt7YIwRJt5pNXFrLh133k5ZtxczXRf0gHHn19gs6jqmmaVgVmq5VHVy5lxZFDRedOZ2Wy4+xp1hw7yicjRmOqYi7VrKwsxo4dS2pqKgUFBUyfPp2xY8cCl0Zc165dy8svv0y9evU4cOAAkZGR/Pvf/8ZgMJQYlZ0/fz5Lly5l9uzZTJkyBX9/f3bt2kWXLl147733qtTPa+m6+ZdMKeVV7PskwLPYcQolRzGLX3dXse834WQUWSl1jlKv6ktvr+pkC9QYpVR7e5aAT4Ht9voXgLEO7jWt1LHDvdiUUrOB2cWOTwP1y3sG7frh4erOnV3fBN4sOjfoCtswurvy5L8m82S19kzTNE1buH9PiSC1uBVHDrHwwF4mdajaNqru7u4sWrQIHx8fUlJS6NWrF2PGjEFKvSnbunUre/fupVmzZkRFRbFw4UImTHD+1uzgwYOsXr0ao9HotF5td929+q/F7rcv5toD+GLLAqBpmqZp2nVo7r4Ep+Xz9sVX+R5KKZ5//nnCwsIYOnQop06dIikpqUy9Hj160LJlS4xGI7fffjsbN5b3YviSiRMnXvdBKlxHI6q1nX23KKc7Rmmapmmadn04k+V8dt3pzKrPvpszZw7Jycns2LEDFxcXmjdvTm5umcQ+ZUZYC4+Lny99XZ06darcv9pAj6hqmqZpmqaV0sDLeRrBht7OyysiPT2doKAgXFxciImJ4dixYw7rbd26laNHj2K1Wpk7dy79+vUDIDg4mH379mG1Wlm0aFGV+1Mb6RFVTbtK8nPzmfnyAjau2UdevgU3VyP9Bndg6vSJuLqasCgL65M3s/bcb5zPv0A9V38GBvVlQGAfDFI9nyktFivR0fEsX7ab5ORMAgO9GTkqnOHDQzEaDVjMVlYtj2PFkl0kn8sgMMiHqJs7M2xUGEbjtftca7ZYWflrAsui4zmXkkFQgA+jhocSNSTkmvZL07Qb120dQthx9nS55ZM6hFa6bbPZjJubG3fccQc333wz3bp1IyIigvbt2zus37t3b5577jni4+OJjIxk3LhxALz99tuMHj2aJk2aEBIS4jTd1fVKVOl9wrUaJyJZxReHVbdu3bqp7du311TzWiXk5+Zz77B3OJ+RV6asno8b/y/6KT4/MZutF3aVKe/h35nH2jyAUao218hisfL6a4vZsOFAmbL+/dvx/PNjeHvaIjau3V+mvN/A9rzw+niMpqsfFJotVl59+2fWbzpYpiyyT1teeW4MJh2sappWQfv27aNDhw6XrWexWnmk1Kr/QlEt2/DpiNEYK7nqf/fu3dx///1s3br1snXXrl3LjBkzWLp0aaXuVds4+vmLyA77rp9l6N/umnYVzHx5gS1ILf3BUCnOZ+Tx2n8/cxikAmy9sIsNyaV3/L1y0dHxDoNUgA0bDvDRByscBqkAG9fuZ/WKMjv3XhUrf01wGKQCrN90kOg1e65yjzRN+zMwGgx8MmI07wweQbcGDWno5U23Bg15Z/CIKgWpn3/+ObfffjvTp0+v5h7fmPSI6jUgIlnYUkz9BPgBLsCLSqmfRORBLuWA9QUSsS3Ses1+zgNwVUq1KK/9P/uI6sSer9a6/ewtirKJ+YvxfuYCptbl99l82IXsd/3KL3dzQZVq3uJeajMAcd4HlLq0Z5r92Jh/Kam1q6uJwGCf8q8v5UxODmalMJoMBARW/LrSzqVkkJ9vKbfc1dVIUEDl2y9UP9iX96ZPqnI7mqbVbhUdUdVqxpWOqOo5qtdOLjBOKZUhIgHAFhH5WSn1ObbtWl2ANcD7SqklwM8AIjIPWFe6MRF5AHgAoGnTplfrGWql7NwCLE53tb0GLtMdg3/5gVhhubNnUiJgcLDNVelzzoiU7GepjVfy882cOnGhws3l+7qgjAYKCiycPJ1a8X5cofz8mm1f0zRNu3Z0oHrtCPCmiERiCwkaAcHAWXv5R8Aae5Bqu0DkWSBHKfVp6caUUrOAWWAbUa3hvtdqnu4u192IqvWCEYN/+VvyWS8YMVL+f1alFMpaelqBoWSwWYkR1eL+DCOqmqZpWu2iA9Vr5w4gEOiqlCoQkUTAHUBEpgDNKLZNrIgMASYCkVe9p9eZH39/5Vp3oYz3nv2eVSv32oK/4sGi/bh1RisScTw/FOCR4X9h4J19q9SH5ct3M+PdZeWWR40IY9VPjufJAkx9ZiQjRkdUqQ+V8Ut0HO98tKLc8iceHs6oYZVffatpmqbVXnox1bXjC5yzB6mDsAWmiEhX4GngTqWU1X6uGfBvYJJSKudadVirvKnTJ1LPx63siKYI9XzceOX/HqWHf2eH1/bw70xkYO8q92H48FD692/nsKx//3b8/cko+g10nBql38D2DB0ZVuU+VEbUkBAi+7R1WBbZpy0jBne6yj3SNE3Trha9mOoqExETkAS0A5ZgW0gVC/QFRgKvACOAc/ZLtgMngKnASfu500qpUeXd48++mKq2ys/N55NXFrLh133k5ZtxczXRf0gHHn19QlEe1Q3JW1ibvJGUvAsEuPkzMLAfkYG9qzWP6qroBJYv3825cxkEBfkwcmQ4w4aHFOVRXb0ijhVLYjmXlE5QsC9RN0cwdOS1z6MavWYPy6LjSErOIDjQh1HDwxgxuJPOo6pp2hWpLYupzp49y+OPP862bdtwc3OjefPmfPjhh7Rt6/iDuSMDBw5kxowZdOtWch3S9u3b+eabb/j444+ru9tVdqWLqXSgepWJSDjwhVKqR03dQweqmqZpmubYlQSqZquVBYcTmHsgnjMXM2hQx4fb2oUyoXVIpdNTgW1dQZ8+fbjnnnt48EFbop/Y2FgyMzPp379/hdspL1CtzXQe1VrMnnrqe+DFa90XTdM0TdPKZ7ZaeSTmZ57dsIId505x+mImO86d4tkNK3g45mfM1vIXwF5OTEwMLi4uRUEqQEREBP369eOZZ54hJCSE0NBQ5s6dW1T+zjvvEBoaSnh4OM8991zR+R9//JEePXrQtm1bNmzYANg2CRg9ejQA06ZN47777mPgwIG0bNmyVo6yOqMXU11FhamnrnU/NE3TNE1zbsHhBFYkOt5sZEXiQRYe3sOktpVbyJmQkEDXrl3LnF+4cCGxsbHs3r2blJQUunfvTmRkJLGxsSxevJjff/8dT09PLly4lCrQbDazdetWli1bxquvvsrq1avLtLt//35iYmLIzMykXbt2PPTQQ7i4uFSq71ebHlHVNE3TNE0rZe6BeOflB6t/t76NGzdy++23YzQaCQ4OZsCAAWzbto3Vq1dz77334unpCYC/v3/RNbfeeisAXbt2JTEx0WG7N910E25ubgQEBBAUFERSUlK1972m1MiIqoh8ABxTSn1oP14JnFBK/dV+/B5wSin1fk3c30m/1gINsCXbzwfuV0rFOqg3GngdWyDvAnyklPqPiNwCHFRK7bXXew1Yr5Qq+/FFqxXMFisr1u1h6ZoEzqVkEuDvhVtqDie2HSM/34Kbq5F+gzswdfpEXF1NZa5d+WsCy6LjOZeSQVCAD6OGhxI1JEQv4NE0TbvBnbmY4bT8dJbzcmc6derE/Pnzy5wvb92QUgopJw+2m5sbAEajEbPZ7LTO5erVRjX1r+0moA+AiBiAAKB4Dpk+wG81dO/LuUMpFY4t3dO7pQvtO0LNAm621+sMrLUX3wJ0LKyrlHq5OoJUsdGRTzUzW6y8/MFS3vosmvgDp0k6n8meQ2fYmZJGaoAHFjGQU6BYtXIv9w55m/zc/BLXvvr2z7zz0QoS9p3iXHImCftO8c5HK5j29s+YLZWfm6RpmqbVfg3qON9IpKFX5TcaGTx4MHl5eXzxxRdF57Zt24afnx9z587FYrGQnJzM+vXr6dGjB8OHD+err74iOzsboMSr/xtdTQVHv2EPVLEFqAlApoj4iYgb0AHYJSIvi8g2EUkQkVli/7ggIt1FJE5ENovIuyKSYD/vLiL/FZF4Edllzz+KiEwRkYUiskJEDonIOxXo42Zsu0GV5o1tpPk8gFIqTyl1QET6AGOAd0UkVkRaichsEZlg70OiiLwqIjvt/WtvPx8oIqvs5/8jIsdEJEBEmovIPhH5N7ATaCIin4nIdhHZIyKv2q8fIiKLCjsnIsNEZOEV/Lf401qxbg/rfj9UtkApzN6umH1ci47PZ+TxySuXfqwrf01g/SbHc5PWbzpI9Jo9NdFlTdM0rZa4rZ3z+ae3ta18bmkRYdGiRaxatYpWrVrRqVMnpk2bxl/+8hfCwsIIDw9n8ODBvPPOO9SvX5+oqCjGjBlDt27diIiIYMaMGZW+9/WmxtJT2XdaisSWG1SwBYWbgXTgLaVUpIj4K6Uu2Ot/C8xTSi2xB6YPKKU2icjbwGilVIiIPAWEKKXutQeC0UBbYDLwMrbRzzzgANBPKXWiVJ/WAk8rpbaLyONAkFLqeQd9/3/YgtJfgaXA90opq4jMBpYqpebb6xUd25/3PaXUTBF5GOiilPqriHyCbZrDWyISBSzHtiOVF3AE6KOU2mJvz18pdUFEjPZ7PwbEA/uA/kqpZBH5zt6foq1VS9PpqWwefPF74g+cLrdczFZMFy9tzSkCDZvWA6pv2876wb68N33SFfRa0zRNq0kVTU9lsVp5OOZnhwuqopq35d+DxlQpRdWf1ZWmp6rJVf+Fo6p9gPexBap9sAWqm+x1Btn3r/cE/IE9IrIB8FZKFdb5Dhht/74fMBNAKbVfRI5hC1QBflVKpQOIyF5sOz2VCFTt5ohIHcAIdHHUcXuAGQoMxbZL1DBgSgWeuXBIbgdwa7E+j7O3u0JEUovVP1YYpNpNEpEHsP13aQB0VErF2YP4O0Xkv0Bv4O7SN7Zf9wBA06ZNK9DVG9+5lEyn5cogKJdLv2QUcPJ0avkXFJOfb6lwXU3TNO36YzQY+HTQGBYe3sPcg3GczsqgoZcPt7UNY3zrTjpIvUpqMlAtnKcaiu3V/wngKSAD+EpE3LHNE+2mlDohItOw7XXveLawjbOyvGLfWyj/2e4AdgNvA59yKaAsQSkVD8Tbg8SjVCxQLexD8fs76/PFwm9EpAW2oLi7UirVPlrrbi/+L7ZdrHKBH5VSZWZBK6VmYZtbS7du3fQuDkBQgDdJ58sPVsWqkIJLc01rakRV0zRNuz6ZDAYmtQ2tdBoqrepqekT1KeCIUsoCXBCRutjmrN7PpSAsRUS8gAnAfHuQlikiveyjjZOLtbkeW6C5RkTaAk2xveZ3ODJaHqVUgYi8CPwhIh2UUvsKy+x96aaUWms/FQEcs3+fiW0O65XYCEwC/iUiwwG/cur5YAtc00UkGNuUibX2/p4WkdPYNgoYdoX3/9MaPTjE8at/pUAEt5RcXDLyi46HR3XiyX/Z/rr9Eh3HOx+tKLftJx4ezqhh+heXpmmaptWkmhy3jse22n9LqXPpSqkUpVQa8IX93GJgW7F6/wfMEpHN2EYk0+3n/w0YRSQemAtMUUoVH0mtMKVUDvAetlHM4gR4VkQOiEgs8CqXRlN/AJ6xL+RqVcFbvQoMF5Gd2ILPM9gC3tL92Q3sAvYAX1E2K8IcbCm+9lbwvn96Iwd0YkDPNmULRDBl5mPKyC86rufjxqOvTyiqEjUkhMg+jvdbjuzTlhGDOzks0zRN0zSt+tTYYqqqEBEvpVSW/fvngAZKqb9f425Vij3LgUUpZRaR3sBnSqmISrTzCbBLKfXl5erqxVSXmC1WVq7fy9Jf40lKySSwni2P6vGtx8nPN+PmaqL/kA48+voEh3lUo9fsYVl0HEnJGQQH+jBqeBgjBnfSeVQ1TdOuUxVdTKXVjNq0mKoqbhKRf2Lr3zEqNj+0tmoKzLPnSc3HNu3hiojIDmzTAp6q5r7d8ExGAzcNCuGmQSGVunbUsFD9il/TNE3TrpFaGagqpeZie7V/3VNKHcKWNqsqbZTdEFjTNE3TtOuSl5cXWVlZVWqjefPmbN++nYCAgGrqVe1UKwNVTdM0TdO0a81stbLwSDzz/tjNmYuZNKjjzaRW4YxvGarTU10l+qesaZqmaZpWitlqZeqGxfxjyzJ2JJ/idHYGO5JP8Y8ty3h0w2LM1urdSnvgwIEUri9JSUmhefPmAFgsFp5++mlCQ0MJCwtj5syZJa7LyckhKiqKL774gsTERDp06MD9999Pp06dGD58ODk5OQDExsbSq1cvwsLCGDduHKmpqZw7d46uXW0vbXfv3o2IcPz4cQBatWpVtGXrtaRHVGuQiGQppbzs348CPgKGKKWOX+a6MdiS/b/trM0bnUVZ+PXsb3x3aDlZ1gzyck1kJtWjV90ePDe8J9GnHsRbEnA1WMi3GknIaMQvf4xkbMOjdPbbRIBbJil53py4OJSzczuyecV+8nILcHN3od+IEB56fQK/bj7A4l+30bT3Uvq224+3Sw6ZBR7sOhbG/b2/wLeON/m5+cx8eQEb1+wjL9+Cm6uRfoM78PCr41m7dh+/LIvlUJ2T5HbIxuplxSPflcG+YTw5fCyuJv2/mKZp2vVo4ZF4Vpw44LBsxYkDLDqawMRWld9GtaJmzZrF0aNH2bVrFyaTiQsXLhSVZWVlMXnyZO6++27uvvtuEhMTOXToEN9//z1ffPEFkyZNYsGCBdx5553cfffdzJw5kwEDBvDyyy/z6quv8uGHH5Kbm0tGRgYbNmygW7dubNiwgX79+hEUFISnp2eNP9/l6H9FrwIRGYJtR63hlwtSAZRSPwM/13jHajGLsvDBgf+wIy0WXMEFcHEvwKvuSeLOpbD25HMEu1z6pGcyWunhd5TRPT4mwJRfdD7YPYtOvt+ybmIL1iztCcpATk4B0Yt3sXzfCbJ9hGde/IG2PklF13gZ82nQbgMxiQPoFbSSp279D+cz7FnQxEBOgSJ65V5+3XqUXCMU3JKNtX1B0fUXyWUJW/l97kF+mPg0bq4uNf3j0jRN06rZvD92Oy8/vPuqBKqrV6/mwQcfxGQf+PD39y8qGzt2LM8++yx33HFH0bkWLVoQEREBQNeuXUlMTCQ9PZ20tDQGDBgAwD333MPEiRMB6NOnD7/99hvr16/n+eefZ8WKFSil6N+/f40/W0XoV/81TET6Y8sXe5NS6g8RMYrIEbGpKyJWEYm0190gIq1FZIo9HRUi0kJENovINhF5/Vo+y9W0PnkzO9JiKZ09TSkY3Xo3fi7ZZcp8xUyAKd/hNQMaHyXi8UvJ/wv83cn2NDHsji209UlyeE1bnyS+3PqQLUgtVUG5GskzCJbQfFuQWjrLm4JzQWl8uHpJJZ5e0zRNu9bOXHS+DffpixnVej+TyYTVPp0gNze36LxSChHHm1z27duX5cuXUzzVqJubW9H3RqMRs7nMZpYl9O/fnw0bNnDs2DHGjh3L7t272bhxI5GRkVV5nGqjR1RrlhvwEzBQKbUfQCllEZGDQEegBbAD6C8ivwONlVKHRaRfsTY+wpZ79RsReeQq9/+q6/jSe1hchLbdj+HlZ9vWtDgRaOmeUvR9cX5Gs8PzhcdD+h/kfFtXvDxto6NR/vHUd0t3es3NoVvoPn8fKy6EgoKsHDdiNnUCg4AIddtl4QplN8q1H8/P3cH/e/MPQCFW2y8Sl0wLLRan4enpxrxdf5rPHpqmadeVBnW8OZ1dfjDasM7lt9G+Es2bN2fHjh306NGD+fPnF50fPnw4n3/+OQMHDix69V84qvraa6/x+uuv8/DDD/PZZ5+V27avry9+fn5s2LCB/v378+233xaNrkZGRvLiiy8SGRmJwWDA39+fZcuW8dZbb1Xr81WWHlGtWQXAJmw7bRW3AYi0f70F9AO6U3J3rkJ9ge/t339b3o1E5AER2S4i25OTk6va72vG4iIoo+DqUVBuHRexlHPe+eYVwe5Z1KmTh0+dHHzq5ODrkoPpMteYROHrYqvv45VDnTp5FNQ1UuBjoMBbMLg5n0xvcLdS4GugwNdIvp+JfD8TBd5GLBZFdnalNlXTNE3TroJJrcKdl7d2Xu5MdnY2jRs3Lvp6//33efrpp/nss8/o06cPKSkpRXX/+te/0rRpU8LCwggPD+e7774r0VbhPNNnn33W6T2//vprnnnmGcLCwoiNjeXll18GKFq0VTiC2q9fP+rWrYufX3k7vl9dtXJnqhuFiGQBQcBqYKlS6k37+UjgQaAhEAXEAL8AaUqpT0RkCtBNKfWoiJwHgu07W/kApy+3mOp63pmq5IhqjsM69wT9hoehbCDb3JSDp6H8wHF3Wn3mJYWUGVF1FqyalXA2z9fJiGoqrl7lv1bJzzSRtr8uekRV0zStdqjozlQWq5VHNyx2uKAqqkk7Pul/i05RVQk3ys5UNwylVLaIjAY2iEiSfQvU34FvgCNKqVwRiQX+Box20MRvwGTgf8AdDspvKHtft22+FXNuI7OOfINSJV/LKwVHcgPo5HmmTFmqxYSnId/hNSLw64a2nHg3CIB8f3d+b9adYff8xqTw38u9Zkl8LzY834HiFVqRidXViMXbDfNZF8w3mW1zVIu//rcfT3Dvyj+ev7Xsg/6raj8nTdM0rWYZDQZm9r+FRUcTmHd4N6cvZtCwjg+TWodza4sQHaReJTpQvQqUUhdEJApYLyIpSqmfROQEsMVeZQNwOxDv4PK/A9+JyN+BBVenx9fegMA+7LwQx/a02BLnRWDp4QgadkjHz6Vkfrd0ZcLNTIlV/4XXrDvZgl3vNyyKJV0u5GIINLPy215EtEgsseq/8JqDGcE80OcL9vp8emnVf2F5vgU3q0LFu2JtZS6x6t9WAYLO1eWJ28ZU+megaZqmXVsmg4GJrcKuyup+zTH96v8GdD2/+i/OoiysObuJOYeWFcujGkBvvx78Y1gPok89ZM+jaibfaiQ+ozHL/xjJmIZHifDbRKBbBsl5PpzMGkrSjx3ZtHxfUR7V/lGhPPjaeNZsOcjiX7fRpNdS+rTbh49LDhkFHuw6Hs4DvWYV5VH95JWFbPh1H3n5ZtxcTfQf0oGHpt3KurX7+WX5Lg55niSnfTZWbyue+W4M9g3jieFjdB5VTdO0Wqair/61mnGlr/51oHoDulECVU3TNE2rbjpQvbauNFDVEyw0TdM0TdO0WkkHqpqmaZqmaVqtpCfQaX96ZouVFev2sHRNAudSMgkK8KZ/r0acC3iD9oEnCDbl4WcoAAwcy6rHyezhjAt9maWJh5h7IJ4zFzOo7+GFX3wuF346QV6eBXzdyAr3IrWJok2rk0Q0PUl775M0MKbioiwkn/dj585wDv7anqBAf6Ju7sywUWEYjfqzo6Zp2o3Oy8uLrKysSl07cOBAZsyYQbdu3cpt5/PPP8fT05O77767ql295nSgWgkiUh/4EFuS/jwgEXhcKXWwnPpZl8t96uCaZcBflFJpVeqs5pTZYuXlD5ay7vdDReeSMs8Tdc+/6OJykcamPHwMhRsMWOjke5ZOvt+wYt9v/HPHSCzKCMDpi5nQALyGuhGwFZL7uJHTwMLNIbtoF3SGTm6nCTJd+mXi65lN6yan2Nb6IHNeH8ze+JNs3XSIF14fj9Gkg1VN07TawGy1svhYHPMTd3EmO4MGnj5MaN6Zcc3DMErt/V394IMPXusuVJva+1OupcS24e4iYK1SqpVSqiPwPBBcXe2LiEEpNUoHqTVvxbo9JYJUgHGPrsXPJRtfMeNjsFB6vaFSEBn4Bzc12VumIKu1Cym9XMiuL3Sqf5K2QWcJNmYQZMpy2E73TocJH3MEgI1r97N6RVx1P6KmaZpWCWarlcd/X8DzO5aw8/xJzuRksPP8SZ7fsYS/b1mA2ep8Z8IrNXDgQAoXQqekpBTtGJWTk8PkyZMJCwvjtttuIyen5GY4L7zwAuHh4fTq1YukJFuqxWnTpjFjxgwAvvjiC7p37054eDjjx48nO9uW2nHKlCk89thj9OnTh5YtWxZt25qVlcWQIUPo0qULoaGh/PTTT9X6nFdKj6heuUFAgVLq88ITSqlYABF5BpgEuAGLlFKvlL7YUR0RaQ4sx7ZDVW/gFhFZh213qhQReRK4z97E/1NKfVhDz/ansfRwKG4GM27NYVqx5PstXS7iJlYQcMEWWRbfCKD48Ysd1/B4+3UcKagDQJ4y8cjauxg5ehs+bjn4uOUS4X4CX0OO03b+MimGqBE7bOeYy7y1Puxc9Ahvf3TD7++gaZpWay0+Fkf0qf0Oy6JP7een43GMbx5R4/347LPP8PT0JC4ujri4OLp06VJUdvHiRXr16sUbb7zBs88+yxdffMGLL75Y4vpbb72V+++/H4AXX3yRL7/8kqlTpwJw5swZNm7cyP79+xkzZgwTJkzA3d2dRYsW4ePjQ0pKCr169WLMmDFI6X/ErhI9onrlQoAdpU+KyHCgDdADiAC62rdKrWiddsA3SqnOSqljxa7pCtwL9AR6AfeLSGcH939ARLaLyPbk5OQqP+SNzs1gxtVgKfPlZrDiZlC4icJwmf8nDQJuBuula8W2laqPew7+ntmYjFbcpQCjky1aAdxMFhrUS6VBvVTq10ulXt0Mks6kVdOTapqmaZUxP3GX0/Ifj8ZelX6sX7+eO++8E4CwsDDCwi5tPuDq6sro0bZNLbt27UpiYmKZ6xMSEujfvz+hoaHMmTOHPXv2FJXdcsstGAwGOnbsWDQaq5Ti+eefJywsjKFDh3Lq1KmismtBj6hWn+H2r8K/2V7YgtL1FahzHDimlNpCWf2wjbxeBBCRhUD/Ym0AoJSaBcwCWx7VanieG1qe1fFf/TyrAYqNqDoLVq3KVj/fapunmqdsbWbkeoACH7dccpULbsrsNFjNMxu5kO4D2HZhPZ/mQ3CDupV6Lk3TNK16nMnOuEx5erXez2QyYbVPJ8jNzS1RVt5opouLS1GZ0WjEbDaXqTNlyhQWL15MeHg4s2fPZu3atUVlbm5uRd8X5tWfM2cOycnJ7NixAxcXF5o3b16mP1eTDlSv3B5ggoPzAryllPqPk2sd1rG/+r/o5Bqtmo1ubdutdumaeN76LLpE2bgno+ne4Ci+UkAjl3yUKvnavvB4+t7B/Hw8tFQBLF/anYsNjYQ0OI6po5X6xnQ6up8tt53v5g1i9+LWADz1ws1MGh3BpIE19eSapmlaRTTw9OFMTvnBagNP32q9X/PmzdmxYwc9evQomi8KEBkZyZw5cxg0aBAJCQnExV3ZWobMzEwaNGhAQUEBc+bMoVGjRk7rp6enExQUhIuLCzExMRw7dsxp/ZqmX/1fuTWAm4jcX3hCRLoDGcB9IuJlP9dIRIJKXbuyAnVKW49tzqqniNQBxgEbqulZ/vRGDujEgJ5tSpxb+PFAUgs8SVcmMqxGh3NL1ye3YunxjmUKvA4XELC5AM+zij1nmnDwXH3OWnw4Z/Zy2M62Pa2J/aklAP0GtmfoSL2ftKZpWm0woXmZWXYlTGwRUem2s7Ozady4cdHX+++/z9NPP81nn31Gnz59SElJKar70EMPkZWVRVhYGO+88w49evS4onu9/vrr9OzZk2HDhtG+ffvL1r/jjjvYvn073bp1Y86cORW6pibpLVQrQUQaYktP1RXIxZ6eChgF/NVeLQu4Uyn1R/H0VCLy99J1AAuwVCkVUuweiVRyMZXeQvXKmC1WVq7fy9Jf40lKySQ4wJv+vRtx1v9NOgQdJ9iUR11DAYKBxMwATuUMZ1zoS/ySeJi5B+M4nZVBA09v/OJzOb/4BHl5ZvB152KEF6mNrbRueZKIpqdo53OSBsYLuCoL5877sXNnBId+bUdwUD2ibo5g6EidR1XTNK2mVXQLVYuy8vctCxwuqBreqD0f9Rpfq1NU1VZXuoWqDlRvQDpQ1TRN0zTHKhqogi1F1U/H4/jxaCxnstNp4OnLxBYR3NKsdudRrc2uNFDVc1Q1TdM0TdMcMBkMjG8ecVXSUGmO6Y8DmqZpmqZpWq2kA1VN0zRN0zStVtKv/ksREQsQX+zUD0qpt69Vf4oTkSlAtFLq9LXui3b9MFusrFi3h5/XxLOf86Q3sCB1DLTw96NVPX+OZp7nbHYmDep4M6phMzKy36JdwAlcDRbyrUYSM4IxeEVw0ZqOr0sAnf2GEVF3EAYxOr2vRVmIPvs7P59aSbr5HGEex+nscQJvlcfFTH/OF/gR5JNEoEcW53K8iN7Rga3ftSenpQe5rVwQLyMt6vkxuWMo49t3wmgo+7naYrayankcK5bsIvlcBoFBPgy/KRxlMrByRRzJyZkEBnozclQ4g4d0YtmO/SzeksDZtCzq1/Xill4hjOnZ0WHbmqZp2rWnF1OVUnyFfm0iIkbgV+BppZTTlVJ6MZVWyGyx8vIHS1m79SAXwq3k1C8sUYjJSvFY04V83um5ED+XnDLtZFrc2JHTHGV/CdPBpzcTmjyDsZxg1aIsvLn3v8Smb8fNYGa8/y46eJwtKvcxgJuDDMExSS355+absaiS7Ua1bMMnI0ZjKhZQWsxW3nhpARvXXlqRqwCrqwFKZU9QgFtnf04XZJe555Dw1rwz5SZMOuOCpv0pXMliKq36XeliKv2buYJEpLuIbBKR3SKyVUS8RcRdRP4rIvEisktEBtnrdrLXiRWROBFpIyLNRWS/iHxtPzdfRDzt9YfYr48Xka9ExM1+PlFEXhaRjcDtQDdgjr1dj2v2w9CuGyvW7WHd74fIbqhsQWrh51KDQoy2TQcK/bXTb/i55FD6s6tS4G3Mo7nrpbx++zI2E5cWU+59VydtY3vqLlwNVsI8TtHB42xRu+5iC1Id3WdQ8BFuaplQ9jmOHGLhgb0lzq1aHlciSAVQRrEFqaUaz6trdBikAvy6+zBLt+0r91k0TdOqm4hw1113FR2bzWYCAwOLtkOtSbNnz+b06evnxaweUS3Fwav/t4BFwH7gNqXUNhHxAbKBvwMhSql7RaQ9EA20Bd4Ftiil5oiIK2AEgoGjQD+l1G8i8hWwF/gEOAQMUUodFJFvgJ1KqQ/tuVT/rZR6x963tegR1T+NpYdDcTOU3Q6vNHGyPeuVMGEtsylBcT6SU2IrWH+DwliJfdOM4PQ+StkSCxcdlyq3qrIXWxEyLB6OLyjlvNmTD070LXEuP8+FA3ubYCgAv2MlP78bTUYCAr2dN2rX0N+H/zwyvkJ1NU27Nq4sPZWFJSdjWXxiJ2dz0qnv4cstTbowpknnKqWn8vLyok2bNmzatAkPDw+WL1/OP//5Txo3bszSpUsr3S6AxWLBaCx/atbAgQOZMWMG3bo5HMCscTo9VdXlKKUiip8QkVDgjFJqG4BSKsN+vh8w035uv4gcwxaobgZeEJHGwEKl1CH7XrwnlFK/2Zv9H/AYsAo4qpQ6aD//NfAItg0FAOZWpNMi8gDwAEDTpk2v8JG12sjNYMbVYLl8xavEKApTsUDVKGCqgQ1+RS7zi8lhYK7wMJS3C3HZ9j08CkqdBIsbKIG8Mje3cDw5rUJta5p24zBbLTy7cx6/nr30NudsbjqxqcfZcO4g73SZhMngfK6+MyNHjuSXX35hwoQJfP/999x+++1s2GDbePLixYtMnTqV+Ph4zGYz06ZNY+zYsVgsFp577jnWrl1LXl4ejzzyCH/7299Yu3Ytr776Kg0aNCA2NpZly5YxevRoEhJsb6hmzJhBVlYWISEhbN++nTvuuAMPDw82b96Mh0ftfkGrA9WKERyP0zj8Z1op9Z2I/A7cBKwUkb8CRxy0ocpro5gK/eurlJoFzALbiGpFrtFqtzxrxf73vFojqpZSI5mWSr6NqQ0jqjk5LiXO5ee5YMwDQwG4lRrEvtIRVU3TbgxLTsaWCFKL+/XsXpae2s0tTbpUuv3Jkyfz2muvMXr0aOLi4rjvvvuKAtU33niDwYMH89VXX5GWlkaPHj0YOnQoc+bMwdfXl23btpGXl0ffvn0ZPnw4AFu3biUhIYEWLVqQmJjo8J4TJkzgk08+uaYjqldKB6oVsx9oKCLd7a/+vYEcYD1wB7BGRNoCTYEDItISOKKU+tj+fRi2QLWpiPRWSm3GNud0o73t5iLSWil1GLgLWFdOPzKBiv2LqV33RreOv3yly1i6Jp63PovmYiMrqaHq0kcjgxWDi0KpS0HjQ51i6OmXWOIcUHQcl9eYo/lBRefHNppKZ7+hDu+78uwW/n34WzxNBYR7nGCMf1xRO+4C3kK595keP4Sf/wgv0+Y7g0cwqUPRLsOsWBLL+28uKVHHahSUq7FM47l1jWQ1LhmcFvfqX4Zzy5Odyi3XNO3PZ/GJnU7LFx3fUaVANSwsjMTERL7//ntGjRpVoiw6Opqff/6ZGTNmAJCbm8vx48eJjo4mLi6O+fPnA5Cens6hQ4dwdXWlR48etGjRotL9qa30YqqyPOyLlQq/3lZK5QO3ATNFZDe21/XuwL8Bo4jEY3tFP0UplWevmyAisUB74Bt72/uAe0QkDvAHPlNK5QL3Aj/a27ECn5fTt9nA53oxlVZRIwd0YkDPNnieEjzOcmn83iooS8lA8T97+pFa4FFmtFPEtur/aH5A0bkOPr0Jrzuo3PsODe5BN7/O5FsNxOU0Zl9O/aJ2cxXkqbKjqiK2Vf9L/wgp015UyzaMb9exxLlho8LoN7B9yTYsCizWMo27pVlo6OLpsK9Dwltzcw+9AljTtJLO5qRXqbwixowZw9NPP83tt99e4rxSigULFhAbG0tsbCzHjx+nQ4cOKKWYOXNm0fmjR48WjajWqVOn6HqTyYTVai06zs3NrXJfrxU9olqKUsrhhBP7/NReDoqmOKj7FrZFWEXsC7CsSqkHHdT/Fejs4HzzUscLgAXl917TSjIaDbz2xGhWrt/Lz7/Gse/oeTIaWKCOgRZ+/rSu58/RrBTOXMykYR0fUnM/JvHC27QLOF6UR/VoRn2MXhH4uKTh6xJIF7+hhF8mj6pRDDzf8V5Wne3IT6eiWXDBRJjHcSI8TuCj8jiZWY8LBX4E+Zy15VHN9iJ6Z0e2fteOoJZG8lq5gJeRlgH+3NYxlPHtyuY6NRoNvPD6eFaviGPFkljOJaUTFOzL8JvCUEYDK1fGc+5cBkFBPowcGc6gIR1ZvvMAi7YkcDY1k/p+3ozrFcLNPTroPKqappVR38OXs7nlB6P1PXyrfI/77rsPX19fQkNDWbt2bdH5ESNGMHPmTGbOnImIsGvXLjp37syIESP47LPPGDx4MC4uLhw8eJBGjRqVaTc4OJhz585x/vx5vLy8WLp0KVFRUQB4e3uTmZlZ5b5fLTpQ1bQbnMlo4KZBIdw0qOxIpWMDquW+RjES1aAPUQ36VKj+kBDg7iu8h8nAiNERjBgdUaZs1E1lz93SqxO39NKv+DVNu7xbmnQhNvV4ueXjmnat8j0aN27M3//+9zLnX3rpJR5//HHCwsJQStG8eXOWLl3KX//6VxITE+nSpQtKKQIDA1m8eHGZ611cXHj55Zfp2bMnLVq0oH37S2+fpkyZwoMPPnjdLKbS6aluQDo9laZpmqY5VtH0VBZl5Zkdcx0uqBpSvyPvdr2tSimq/qx0eipN0zRN07QqMoqBd7pMYump3Sw6vqMoj+q4pl25uXGEDlKvEh2oapqmaZqmOWAyGLmlSZcqre7XqkYHqldARF4A/oItzaMV+JtS6ncH9Z4G/gqY7XXfU0p9U7qepl0ps9XKgsMJzD0Qz5mLGTSo48Nt7UKZ0DqkUguCcvJzWRD/Ko09VxHglklKnjcns4cxMXwaJqOJ9cmbWXvuN87nX6Ceqz8Dg/oyILAPBicjCTl5ucyLmY6/bzR1vTO4kO7N1q2hZO3rzcibuzNsVBhG45X1NTs7l6nvzmGLJYU8T8EtW9HLGMAn/7gLD3fXK35uTdM07fqgA9UKEpHewGigi1IqT0QCgDL/QorIg8AwoIdSKkNEfIFbHNQzKqVqz7ZDWq1ntlp5JOZnViQeLDp3+mImO86dYs2JI3w6aAymKwhWc/JzWbVvJCMaXGov2D2LTr7fsHLPFg65jWd7WlxR2fn8VA5m/UFsWjyPtXkAo4NV/zl5ufy0aTTdO+0rOlfPN5M2TU+zbc8fvP/6abZuOsQLr4/HaKpYX7Ozc+n/2secb2Kk8FeW2Rt+JY1+0z5kw8uP4enpXuHn1jRN064feoJFxTUAUux5UlFKpSilTjuo9zzwcOE2q0qpdKXU1wAikigiL4vIRmCiiNwuIvEikiAi/7LXMYrIbPu5eBF5wn7+MRHZKyJxIvLD1XhgrXZZcDihRJBa3IrEgyw8vOfK2ot/ld6BBym9nlIp6B14EGPBLw6v23phFxuStzgsmxcznbDW+xy22b3TYcLHHGHj2v2sXhHn8HpHpr47xxakOmj0fBMjj82YU+G2NE3TtOuLXvVfQSLihW0nKU9gNTBXKbWuVB1v4LhSyq+cNhKBfyul3hGRhsAWoCuQCkQDHwMngLeVUsPs19RVSqWJyGmghX00t65SKq28vupV/zeOlQl9CHRPAy67Myhw+f14iwtyy8LNWP6gvlWB2cF2pZf6UrbMIFanfVCARRnItxo4kuVVsY4KJGX78uKW8Y6LzQqXLKvDskJuLgYCGvoD0NjHh2/HTKjYvTVNu+FUdNW/VjP0qv8aopTKEpGuQH9gEDBXRJ5TSs0uVk24fDwx1/5nd2CtUioZQETmAJHA60BLEZkJ/IItgAWIA+aIyGJgcelGReQB4AGApk2bXunjabVUoHsaTTyrvvtJZRgEXMXZX+fKfch1ESsmsdLIO61S15fphUnIr1v+5gMA+UBmemq13E/TNK2qRIQ777yTb7/9FgCz2UyDBg3o2bMnS5cuvca9q110oHoF7HNK1wJr7dud3oNtW9PC8gwRuSgiLZVSR8pp5qL9T4cDT0qpVBEJB0YAjwCTgPuAm7AFsmOAl0Skk1LKXOy6WcAssI2oVvohtVolObdu0fc32ojqqSscUS23uBIjqpqmaRVhtlpYcWYnS09t41xeGkFudRndqDsjG3atUnqqOnXqkJCQQE5ODh4eHqxatcrhDlPVxWw2YzJdnyHf9dnra0BE2mHbAvWQ/VQEcMxB1beAT0XkNnvg6gNMtgeSxf0OfGRflJUK3A7MtB/nK6UWiMgfwGwRMQBNlFIx9vmtfwG8gLRqfkytlhkRsqno+7kH43h2w4py677bfyST2oZWuO3/7fgnIxp8g1IgxaLLwuPvL4Tx+8UmDq/9W8t7GBjUt8z5r1e8SPdO/y23zf9+N5Tdi1vz1As3O9xNypH/e/VLfg1Io7xGh6T78f9e/r8KtaVpmlZRZquFl+O/Y925hKJzSbnpxKcfY1PKfl4L/Qsmg/O3Oc6MHDmSX375hQkTJvD9999z++23s2HDBqxWK+3atWPTpk0EBgZitVpp27YtW7ZsISYmhldffRWj0Yivry/r168nNzeXhx56iO3bt2MymXj//fcZNGgQs2fP5pdffiE3N5eLFy+yZMkSpk6dSnx8PGazmWnTpjF27Njq+FHVKL2YquK8gK8LFzQBHYFpDup9BsQA20QkAVgHZJeupJQ6A/zTXnc3sFMp9RPQCNuIbSy20dp/Akbgf/ZR3F3AB87mqGo3pgmtQ4hq3tZhWVTztoxvfWVbg04Mn8bm5LYlYj+wxYKbk9tidb3J4XU9/DsTGdjbYdnkIS8Rd7iDwza37WlN7E8t6TewPUNHhlW4n5/84y7qnbDgqNF6JyzMfPauCrelaZpWUSvO7CwRpBa37lwCK8/srFL7kydP5ocffiA3N5e4uDh69uwJgMFg4M4772TOHNtC0dWrVxMeHk5AQACvvfYaK1euZPfu3fz8888AfPrppwDEx8fz/fffc88995CbmwvA5s2b+frrr1mzZg1vvPEGgwcPZtu2bcTExPDMM89w8eJFBz2rXfSIagUppXYAl920XNlWp71j/ypd1rzU8XfAd6XO7QYcZRbudwXd1W5ARoOBTweNYeHhPcw9GMfprAwaevlwW9swxrfudMV5VN1MbgzrsJwF8a/RyHMVgW4ZJOf5cCp7GBPDX+Emo4kNyVtYm7yRlLwLBLj5MzCwH5GBvcvNo+rm4sbYPkuZFzMdP99V+Hmncz7dh62/h5B9oA9PP9+NoSOvLI+qh7srG15+jMdmzGGz+VIe1d6mAGZO03lUNU2rGUtPbXNefno7NzXqXun2w8LCSExM5Pvvv2fUqFElyu677z7Gjh3L448/zldffcW9994LQN++fZkyZQqTJk3i1ltvBWDjxo1MnToVgPbt29OsWTMOHrRliBk2bBj+/rZpT9HR0fz888/MmDEDgNzcXI4fP17rF5bpQFXTriMmg4FJbUOv6BW/Mx6u7tzZ9U3gTYflA4P6OnzF77RNN3fuiZoOTC86d8uVNVGGp6e7fr2vadpVdS4vzWl5Um7VF2iOGTOGp59+mrVr13L+/Pmi802aNCE4OJg1a9bw+++/F42ufv755/z+++/88ssvREREEBsbi7PsTXXq1Cn6XinFggULaNeuXZX7fTXpV/+apmmapmmlBLnVdVoe7O4wE+UVue+++3j55ZcJDS07+PDXv/6VO++8k0mTJmE02ubC/vHHH/Ts2ZPXXnuNgIAATpw4QWRkZFEge/DgQY4fP+4wGB0xYgQzZ84sCmx37dpV5f5fDTpQ1TRN0zRNK2X0ZV7rj27oMO3nFWncuDF///vfHZaNGTOGrKysotf+AM888wyhoaGEhIQQGRlJeHg4Dz/8MBaLhdDQUG677TZmz56Nm5tbmfZeeuklCgoKCAsLIyQkhJdeeqnK/b8adML/G5BO+H9t5eTnsiD+VRp7riLALZOUPG9OZg9jYvg03Ey2Xx5mq4UlJ7aw+9RndPFLwM+UTWqmDxeSRuCSM5C05m/Sqm4SLmKlQBk4ml6flLl/Yefq4+TlW3B1M1JvdDNSO3lw5mIWHmYDXicUrokFBAf4Mmp4KFFDQormglrMVlYtj2PZkp3s9UwltY1C1TXSol49bmsdzviWoVc8x1XTNO16VNGE/xZl5aW4OQ4XVA0ICuH1sDuqlKLqcrZv384TTzzBhg0bauwe18KVJvzXgWo1E5EspZSX/fs2wAdAB2yppDKAV5RS60VkCvAVEKGUirPXTwBGK6US7btYdVNKpYjIC9hSUlkAK/A3pdTv5fVBB6rXTk5+Lqv2jaR3YNmtTjcnt2VYh+W4mFx4afc3dHT7D129T5Spl2V1JUeZKJ2nNMPizid3j4SLrpwa6klWi7KLiDzPKgJ2WREFkX3a8spzYxAFb7y0gA3r9nNmhIGLrcr+Yo1q0o6Z/W/BpINVTdNucFeyM5XZamHlmZ0sPb2dpNxUgt39GN2wG1FVzKN6OW+//TafffYZc+bMoV+/G2sttd6ZqpYQEXdsO0s9rZT62X4uBOgGrLdXOwm8ANzmpJ3ewGigi3371ABAL3OupRbEv8qIBgcdpvzsHXiQBfGvUbf+OCwFS+kacMJhPS9DPlYL5OFS4ryPMZebP9rK/94ZbAtSHVycXV+42EjwOqlYv+kg0Wv2YMi1sHHtfjI6iC1ILX0dsOLEARYdTWBiq4qnjdI0TbvRmQxGbmrUvUqr+yvjueee47nnnruq96ytdKBac+4ANhcGqQBKqQSg+DuEpUCkiLRTSh0op50GQIpSKs/eRkpNdVirusaeqwCHKT8B6Bf4P45cXMRfgi86redtyMeTgjLt9w86TN1/5Nn2vS/n4gudhPRWtu8f27USUcAYd8xB5pI3KeWfMctY9k/nr5iCG9Tl7Y/ucFpH0zRN06qLDlRrTifgctmArdjyrT6PbTtWR6KBl0XkILAamKuUWle6kog8ADwA0LRp08r2WauiALdMp+XuRgv1PTIu244ImBxumqoI9kx3eq0yCuY6pc8KuDjfYtViUpw6ceGyfdM0TdO0q0UHqleJiCwC2gAHlVK3Fiv6DnhBRFo4uk4plSUiXYH+wCBgrog8p5SaXareLGAW2Oao1sAjaBWQkudNsHtWueW5FiNnc+vg73YRV4Ol3HpKgcVBWKkQp/veA4hFYcwtdqwAq8LsDpRdCFrEaBYaNfF32nZwg7pOyzVN0zStOulAtebsASILD5RS40SkGzCjeCWllFlE3gP+UV5DSikLsBbb1qrx2EZfZ9dAn7UqOpk9jE6+35S71/3G5DupW38cK069zZQGW8qtl2l1LTNHVQTiUxrxv3cGwwAczlFFBP89Cq+Tts8q/3h8JIZcC++/uYT0DsK5wUaHc1QB3ho0iol/1XNUNU3TtNpDL/GtOd8BfUVkTLFznuXUnQ0MBQJLF4hIO3v2gEIRwLFq6qNWzSaGT2NzcluH00c3J7dlYvgrjGzYFaPrzezIbOKwXpbVlbxSnyFFbKv+lzzcC9+D+XgdzXc4R9XzrKKOPUiN7NOWEYM7MWxUGP0Gtsdnv6LOH1aHQWpUk3bc2iKkys+vaZqmXZ6I8NRTTxUdz5gxg2nTpl27DtViekS1hiilckRkNPC+iHwIJAGZFN9X8lLdfBH5GPjIQVNewEwRqQuYgcPY56JqtY+byY1hHZazIP41GnmuItAtg+Q8H05lD2Ni+CtFeVRfD7uLpSfbMvf4Z3TxT8DfdNGeRzUK15yBXGj+Jq3rJuEiFgqUkSPp9bkw7y94Wo+TZzXTel0uAT5BXOhoy6PqaTbiddKKy4kC6nf0ZdTwMEYM7lSUR/WF18ezekUcy5bsYs+FC6S2teVRbVmvHre1ieDWFiE6j6qmaVopFmVhddI2os9uITkvlUA3P4bX78XQ4B5VSk/l5ubGwoUL+ec//0lAQEA19vjKmc1mTKbaGw7qPKo3IJ1HVdM0TdMcq3jCfwtv7ZvNbylxZcr6BoTxzw5TMIqxUn3w8vLihRdeICsrizfeeIMZM2aQlZXFtGnTWLJkCdOnTyc/P5969eoxZ84cgoODSU5O5i9/+Qvnz5+ne/furFixgh07dpCVlUVUVBQ9e/Zk165dtG3blm+++QZPT0+aN2/O9u3bCQgIYPv27Tz99NOsXbuWadOmcfr0aRITEwkICOC7776r1HNUxpXmUdVDKJqmaZqmaaWsTtrmMEgF+C0ljl+TtlWp/UceeYQ5c+aQnl4yk0u/fv3YsmULu3btYvLkybzzzjsAvPrqqwwePJidO3cybtw4jh8/XnTNgQMHeOCBB4iLi8PHx4d///vfl73/jh07+Omnn65qkFoZOlDVNE3TNE0rJfrsFqflKy9Tfjk+Pj7cfffdfPzxxyXOnzx5khEjRhAaGsq7777Lnj17ANi4cSOTJ08GICoqCj8/v6JrmjRpQt++fQG488472bhx42XvP2bMGDw8PKr0DFeDDlQ1TdM0TdNKSc5LrVJ5RTz++ON8+eWXXLx4sejc1KlTefTRR4mPj+c///kPubm2fIPOpmpKqUWyhccmkwmr1QpQ1E6hOnXKJNyulWrv7NlrTESylFJexY6nAN2UUo+KyDTgfiC52CUDlVJpItIDWwqqYEABG4Fd9voAHYEDgAVYoZR6TkRuAV7DtjVqAfCSUmqx/b6zsSUjSseWr/1JpdSvNfDImqZpmK1WFhxOYO6BeM5czKBBHR9uaxfKhNY3zoI7i7KwOy2GXamrSC9IwdclgM5+w4ioOwhDJecc1lZnU8/xw8G7aRdwAleDhXyrkfjUxixcNwzX7TnU2ZuLu4uRfoM7MHX6RFxdTRSY89kYNxOLdSGeHhfIzvHHYLiFvODerE7eXqFFRWaLlSVb97J4SwJn07KoX9eLW3qFcFPX9qxZmcCKJbtIPpdBYJAPUTd3ZtiosKLFn7VFoJsfyXlpTsuryt/fn0mTJvHll19y3333AZCenk6jRo0A+Prrr4vq9uvXj3nz5vGPf/yD6OhoUlMvBcrHjx9n8+bN9O7dm++//55+/foB0Lx5c3bs2MHIkSNZsGBBlft7LehAtfI+UEqVyIkqIsHAj8BkpdRmsX2kGQ9sUEp9aq+TCAwq3ApVRMKxBbbDlFJH7Yn/V4nIEaVU4eSYZ5RS80VkELak/sXTVWmaplULs9XKIzE/syLxYNG50xcz2XHuFGtOHOHTQWMwXefBqkVZmH/iXfZlbC46l1GQwons/RzK3M6EJs9UeoFMbXM29RxbUobTOTi76JzJaKVnwFHajvkfz3jehlsjLxqtzmbVyr3s3Pw2s5Y/zvqE22jWKLbomro+GcCHxGX+yP6MnlgxkJyXxt6Mo2y7sKfMoiKzxcqzs3/h192Hi/Ulk9ijZ5g1byPmLclF25kkJ2WwN/4kWzcd4oXXx2M01Z6/X8Pr92JvxtFyy0fU71Ut93nqqaf45JNPio6nTZvGxIkTadSoEb169eLoUVsfXnnlFW6//Xbmzp3LgAEDaNCgAd7e3mRlZdGhQwe+/vpr/va3v9GmTRseeuihomv+7//+jzfffJOePXtWS3+vNh2oVq9HgK+VUpsBlG2cfv5lrnkaeFMpddR+zVEReQt4BrirVN3NQKPq7bKmaZrNgsMJJYLU4lYkHmTh4T1Maht6lXtVvXanxZQIUovbl7GZuLQYOvsNvcq9qhk/HLybzsHZDvcG8XPJ5q/d1/KZdTjpbczUPZDH+Yw8/vvdPxg8MtbhNWF1TtHV6zjbspoXnS9cVDS8WNC2ZOveEkFqcactOfgEmPBIMZc4v3HtflaviGPE6IjqePRqMTS4B9su7Cl31f+Q4B6Vbjsr69IOhsHBwWRnX/owMXbsWMaOHVvmGl9fX1auXInJZGLz5s3ExMTg5mZLeWgwGPj888/LXNO/f38OHiz7//T1lLNVB6rl8xCR2GLH/sDPxY6fEJE77d+nKqUGASHA11yZTpTarQrYji3oLS0KWHyF7WuaplXI3APxzssPxl33gequ1FVOy3emrr5uAtWJPV9l72A3Crwcj0J+NPkE4HBvEADC/E4CkNTPg6nPLCOoTgYBdTKdXjO+3k6G1N0PwAWzJ7PORvLB8nl8+slyOnVrwZv/mcLiLQlO+50T4FImUAVYsSS2VgWqRjHwzw5T+DVpGyuL5VEdUb8XQ6qYR7Uyjh8/zqRJk7Barbi6uvLFF19c1ftfKzpQLV+OUiqi8KBwjmqx8jKv/itJsM1ldXbuXRF5BwgCHL5rEJEHsG8E0LRp02rolqZpfzZnLmY4LT+d5bz8epBekHKZ8mSn5bVJdm4B+V4eFNR1PFXB1WBxen1huTIJQd4ZNPJKu+w9XQxWAg1ZJc4pPyt5ZitJp23Xn03LcnDlJRbXsrvjAZxLSnd4/loyipHh9XuVGDG+Vtq0acOuXbvKnG/evDkJCc4/HFzPas9kkBvDHqBrJa4pneS2C7C32PEzQGvgRcoZsVVKzVJKdVNKdQsMLLMTq6Zp2mU1qOPjtLyhl/Py64Gvi/NdgHxdrp/fn57uLrhmWXFNszj8yrc6n2tbWC5mxblMH05l1CXP4vyaAquB5AIvkgu8uGC27QouqQbcTAaCG9YFoH5dLyctgDHf8er1oGBfp9dpf056RLV6fQJsFZFflFK/A9inB6xWSp0t55oZwI8iskYplSgizYHngQnFKymlrCLyEXCPiIxQSq2sucfQNO3P6LZ2oew4d6r88rZhV7E3NaOz3zBOZO8vt7zLdfLaH+DH319xWv7h72voHHzE4XxTEYhLbQxA8MYcvv1yCIgw+pELDB65uNxrFpzvUmKOKsATIycx/N5LI4639Aoh9uiZcvvlkVLg8HzUzRFOn0f7c9IjqpX3hIjEFvtqrpRKAiYDM0TkgIjsA/oD5b4vU0rFAv8AlojIfmAJ8Kz9fOm6CpgOPFv9j6Np2p/dhNYhRDVv67AsqnlbxrfudJV7VP0i6g6ig09vh2UdfHoTXnfQVe5Rzbmrw3ekFng6nG+aWuDJf34fiNfRfHwP5YMI9XzcuO+uGRw7FeHwmriLjdie1azEeUeLisb07MiQ8NYO+9TQ6IG7g/mp/Qa2Z+jI6/+DkFb9xFkCWe361K1bN7V9+/Zr3Q1N065DZquVhYf3MPdgHKezMmjo5cNtbcMY37rTDZVHNS4thp2pq0kvSMbXJZAufkMJv2HzqN5Du4DjxfKoNmHRuqG4bMulzr4c3F1M9B/SgUdfn1CUR/W3uJkUWBdSx+MCF3P8MRnGkVe/F6vOba/QoiKzxcrSbftYtCWBs6mZ1PfzZlyvEEZ1aUdMdAIrlsRyLimdoGBfom6OYOjIq5dH1dFe89rV4+jnLyI7lFKlp0HaynSgeuPRgaqmaZqmOVYbAlUR4cknn+S9994DYMaMGWRlZV1x2qjTp0/z2GOPMX/+fGbPns327dtL5GStja40UNVzVDVN0zRN0xywKAvrkzez9txvnM+/QD1XfwYG9WVAYB8MVUhP5ebmxsKFC/nnP/9JQIDzBX7ONGzYkPnzL5eu/fp2Y7zH0TRN0zRNq0YWZeHjQ7OYdeQbDmb9wfn8VA5m/cGsI9/w0aH/YFHO0385YzKZeOCBB/jggw/KlC1ZsoSePXvSuXNnhg4dSlJSEgDr1q0jIiKCiIgIOnfuTGZmJomJiYSEhJRp45dffqF3796kpDhPx3Y90IGqpmmapmlaKeuTN7P1Qtm8pQBbL+xiQ/KWKrX/yCOPMGfOHNLTS+aP7devH1u2bGHXrl1MnjyZd955B7BND/j000+JjY1lw4YNeHh4OGx30aJFvP322yxbtqxKo7W1hX71X01EZC3wVvG0USLyONBWKfXwteqXVvuVfLV0nnquZnxdcoB8fF0C6Ow3jIhqWORhtlhZsW4PS9ckcC4lk6AAb0YPDmHkgE4OFzFYLFaio+NZvmw3ycmZBAZ6M3JUOMOHh5KckcIPB++mXcCJogUa+8815o+vx5J6toDAIB9G3BxGo75n2Hp+PlnmZHIsLuSqlvQOmMCw+r3IL8hnQfyrNPZcRYBbJil53pzMHsbE8Gm4mdyq9KwV/plYrSzcv4cf9sRz8HQSltQC6pyw4nUK6nq5c999A7lpRPUu8sjJy2VezHT8faOp651BWqYPF9KHM3nIS7i5XJ3n1jTt8tae+815efJGBgb1rXT7Pj4+3H333Xz88cclgs6TJ09y2223cebMGfLz82nRogUAffv25cknn+SOO+7g1ltvpXHjxmXajImJYfv27URHR+Pjc/3nPQYdqFan77Glpiqe33QytmT9TomIUakqvEPQrluFr5Zsn9oVDd3TEfLIsKcZzChI4UT2fg5lbmdCk2cwVjJYNVusvPzBUtb9fqjoXNL5TOIPnGbTzqO89sRoTMWCMYvFyuuvLWbDhgNF586dy2DPnlOs2xJHrzvfo3Pwpb2pTUYrXRocpcVTs/j0bzeTkpyG54DlNDxne+1kEvA25eBNLBuSjrD1fBQRlrmMaHBpD+pg9yw6+X7Dyj1bGNZhOR6u7pV61ooyW608unIpK47YfyYmINBITqCR7IYK66583vs0mt+3H+HVF24p8fOprJy8XH7aNJrunfYVnavnm0mrxv9l0cYtjO2zFA+3mn1uTdMq5nz+BaflKXnOyyvi8ccfp0uXLtx7771F56ZOncqTTz7JmDFjWLt2bdECq+eee46bbrqJZcuW0atXL1avXo27e8nfFy1btuTIkSMcPHiQbt0crk267uhX/9VnPjBaRNwA7In7GwKeIrJZRHaKyI8i4mUvTxSRl0VkIzDRfvyqvV68iLS31+shIptEZJf9z3bX6Pm0GlD81ZKPKRdvUx6OEnHsy9hMXFpMpe+zYt2eEkFqcet+P8TK9XtLnIuOji8RpBYXMOJb/Fyyy/RTKfBzyWbE61tp3DeJhl1THNZp4J5BED/SO/Cgw/LegQdZEP/aFT1fZSzcv8cWpJb+eStFdn3hYiMBpdj4+2Gi1+yplnvOi5lOWOt9Dp87rPU+5sVMr5b7aJpWdfVc/Z2WB7g5L68If39/Jk2axJdffll0Lj09nUaNGgHw9deXNqP8448/CA0N5R//+AfdunVj//6yG1c0a9aMhQsXcvfdd7NnT/X83rrW9IhqNVFKnReRrUAU8BO20dRfgReAoUqpiyLyD+BJoPBf4VylVD8AEXkbSFFKdRGRh4Gngb8C+4FIpZRZRIYCbwLjr+az3aje3PcByXnnq6295PNZmC1WAJRHAcpw+dRvBoMVEbgzcBNuhrJJsIs7n/Yoq1Ir1ze35jDtX85qfMGqI5eOTO3guf9XvPxS9m+T2Ab/HSUEB+ja8CgRDx1z2p/WXhedttE3+H+sOrLIaRtV5ecOX4yEfGXivSPDy5RLG4qC2Pess3mvKnvBKYUoeLz5r7a2y3luX6+VTOzpctkdhzRNq3kDg/pyMOuP8ssD+1XLfZ566qkSKaWmTZvGxIkTadSoEb169eLo0aMAfPjhh8TExGA0GunYsSMjR47kzJmyO4C1a9eOOXPmMHHiRJYsWUKrVq2qpZ/Xig5Uq1fh6//CQHUhcDPwm9j+JXIFNherP7fU9Qvtf+4AbrV/7wt8LVL0z6aLoxuLyAPAAwBNmzat6nP8KSTnneds7rnqa7DOpXBOnFYsy1XMuIj18hWvtOFrwCBgwPmzuIrzIN5NrLgartJsGKvCzc35h4Tq4ud+0Wm5f91MsnMdby+padrVNSCwD7Fp8Q4XVPXw70xkoOMdzioiKyur6Pvg4GCysy9NpRo7dixjx44tc83MmTPLnGvevDkJCQkATJkyhSlTpgDQuXNn9u7dW6b+9UgHqtVrMfC+iHQBPIBdwCql1O3l1C/9r1ae/U8Ll/7bvA7EKKXG2acTrHXUkFJqFjALbAn/K9n/P5VAt3rV2l5VRlTzlQlRlw+Wrt3+HCVHVA1OAmarAstlZhXlK8HFSbCapwzkW6/ODkH5ykReXtlfhaIoOy2gsuwjqqm5dfDzyim32oU0bzzdHX4W1TTtKjOIgcfaPMCG5C2sTd5ISt4FAtz8GRjYj8jA3lXKo6pVnA5Uq5FSKsu++v8rbKOrW4BPRaS1UuqwiHgCjZVSB521U4ovcMr+/ZTq7O+f3fMdnrjWXSDm3EZmHfmG/yX3wceUQwP3DJQq+2oYYGyjqXT2G1qp+yxdE89bn0WXW/78wyO4adClXHzLl+9mxrvLHNYdOT2G7g0Ty/Sz8HjH6Rbs+6kVne/bX26dwxeF8f7ll/+WdCd3dn2zUs9aUfP2xvNsTLQtGC3+87Z3ol6cFa8TVhDhH4+PZNSw0Crf8+sVL9Ky03/Lfe70rBH6tb+m1SJGMTIwqG+VVvdrVaM/DlS/74Fw4AelVDK24PJ7EYnDFri2v8L23gHeEpHfgBtrE2qNAYF96OHfGYAMszuZZjeHQWoHn96E1x1U6fuMHNCJAT3bOO5DzzZERXYscW748FD693e8bu/8yrtJLfB0OM8ytcCTlc/15MTG+pzeHuCwzplcH5JlIpuT2zos35zclonhNR+sjW/fiaiWbcpOpxDB86yizklb9NivV2tGDO5ULfecPOQl4g53cPjccYc7MHnIS9VyH03TtBuFqGv3LlGrId26dVPbt2+/1t3QKsiiLMVeLZ0nwNWMj0sukIevSyBd/IYSXk15VFeu38vSX+NJSskkOMCb0UNCiYrsWG4e1VXRCSxfvptz5zIICvJh5Mhwhg0PsedRvYd2AceL8qjuO9eEo9+M5cKZfIKCfRlxcyiN+pzh9/MLyDKfK8qj2idgAkOL8qi+RiPPVQS6ZZCc58Op7GFMDH/l6uZRPbCXH/bEcfDUOSyp+dQ5bsXrNPh5e3DvfQO4aXjN5FH1812Fn3c6qZm+pKYP03lUNe0qcbTXvHb1OPr5i8gOpZTDfFo6UL0B6UBV0zRN0xzTgeq1daWBqn71r2mapmmaptVKOlDVNE3TNE27ioxGIxEREYSEhDBx4sQS6amuRJ8+fSrdhw8//LDS972a9Kp/rVIsysLutBh2pa4ivSClWvekd3pfs5VVy+NYtmQne9zSuNAKxNfC7aGrCfE7WTRfcu/ZRmx4shv9B4QydfpEXF0d/1XPzMnmv789Q99mawhyz8IKnMj25n97u/P70c6Mat6eF24azM/H9/D9sRiyJQkXo4VANz8mNxvM8AY9MeoUJZqmaTcki7Kw9fwGNp9fS1r+Beq6+tO73kB61ousUnoqDw8PYmNjAbjjjjv4/PPPefLJJ6+4nU2bNlW6Dx9++CF33nknnp6elW7jatBzVK8BERmHLbl/B6XUfnt+1KVKqRARiQAaKqUc5waqgJqeo2pRFuafeJd9GZvLlHXw6V2lPemd3tds5Y2XFrBh3X5ODzaR1cKIi+Qzo/98/FzKfipMLfDks7ujCDB58d9Vz+Lq7lqiPDMnm1X7ouhfv+zOI3kKVpxsxZs7RuPuLvg3TMbbM69Mvd71wnih45QaeV5N0zSt+lV0jqpFWfjv0ZnsTttWpiy8bnfubTG10r/7vby8ipL+f/7558TFxTFy5EimT59Ofn4+9erVY86cOQQHBzNt2jSOHz/OkSNHOH78OI8//jiPPfZYiXbWrl3Lyy+/TL169Thw4ACRkZH8+9//xmAw8NBDD7Ft2zZycnKYMGECr776Kh9//DFPP/007dq1IyAggJiYym/RfaX0HNXrw+3ARmy7V5UWAYy6qr25QrvTYhwGqVD1PemdWbU8jo1r95PRxkBWCyMoxQMR653uOz/s3Z2cz8jjk1cWlmlv9m/P0b/+Hw6vdRMY1OgPhjT7/+zdd3iUVdr48e89k0ZIAVLoCEgx1IBIkyYIAiIWQHR9XdnXXV7dVVd31dd11+7u+nNd3RXdwhbba0EFFVlK6EVAmhBCFQGVlgKpkDYz9++PmYSQTCaFQALcn+vK5cxzznOe80wMuXOec+6zg5CmOUSGF/qtt+54MktTK/4jZowx5sK24fhqv0EqwLasjWw8seasr+FyuViwYAE9e/ZkyJAhrF+/nq+++orbbruNF198sbTe7t27WbRoERs2bOCZZ56huLjiDnYbNmzgj3/8I9u3b+ebb75hzhzv773f/va3bNq0ieTkZFauXElycjIPPPAArVq1Yvny5ec1SK0Ne/R/nolIBHA1cA0wF3i6TFkI8CzQSESGAL8HFuPdQKAjcAqYrqrJ57nbZ/gqc3Hp6wHh+wiWM7e69O5JX/d7fTq7wyPvnnmsyn3nWx+k9yffAx+zeP8zdAw+Wbp9560JnoDnRgo8k7iE3afi+cPRYZXWe2XnB/x502wAGhWF8/Etz9T6Ho0xxjQM646vCFyesYKBMcNr1XZ+fj6JiYkADB06lLvvvps9e/YwdepUjh49SlFRER06dCitf/311xMaGkpoaCjx8fGkpqbSpk2bM9rs378/HTt2BOD2229nzZo1TJ48mQ8//JCZM2ficrk4evQoO3fupFevXrXqd32wQPX8uwlYqKp7ReSEb7vVEwCqWiQiTwL9VPU+ABGZAXylqjeJyEjgbbyjrmcQkenAdIB27dqd0xvILs4ofR0sbv971DeQPekdAiFlAulQh4fQKvaZLyECwUCcn2kFZwhSsCaregABAABJREFUPFFFAOTn1LanxhhjGpKsohMByzOLjte67bJzVEvcf//9/OIXv2DixImsWLGCp59+urQsNPR0jmWn04nLVXHLbSk3miIiHDhwgJdeeomNGzfStGlTpk2bRkFBQa37XR/s0f/5dzvwge/1B773gQwB3gFQ1WVAjIhEl6+kqjNVtZ+q9ouLi6vL/lYQHRxb+rpYnRSro8JXkcd5Xr48VcScHuWM+oUeBwW+r6rOVYVihfTiKiaauwRHTgiOnBAaFTXsSenGGGOqp0lIs4DlTUNi6vR62dnZtG7dGoC33nqrxudv2LCBAwcO4PF4mDVrFkOGDCEnJ4fGjRsTHR1NamoqCxYsKK0fGRlJbm5unfX/XLER1fNIRGKAkUAPEVG8W6Iq8JdAp/k5Vq8r4Po0Hc33p3YD8OWpThXKz2ZP+kAWfr6Vl3/3OdldHBwbFgyq/KzvUgY0C7Dv/OH2LPnZAMaM7c4v/t+ZU4JnLHmA27rNrvTcXIUXtl3LxqJ2tIzJqbTeQ91uY0yLgXV+v8YYY+rPoJgRHDj5deXlsSPq9HpPP/00U6ZMoXXr1gwcOJADBw7U6PxBgwbx2GOPsX37doYNG8bNN9+Mw+GgT58+dO/enY4dO3L11VeX1p8+fTrjxo2jZcuWDXqeqgWq59dk4G1V/Z+SAyKyEig70SQXiCzzfhVwB/CciIwAMlS1Xh8wJza5hq9zN1W66v9s9qQPZPT4XmxY+zWrV+4mr62bvA5O/vrVcLoMS6uw6r9k3/nFD/UjNiqU+56bXKG9u4f+PxambGVoy28qnFuosOzw5Sw92J2wRkJuo8IKq/5FYHBML0Y171/3N2uMMaZeDYgZxo6crZWu+u/fbGit2y5Z8V/WjTfeyI033ljheNkpAAApKSl+2wkPD2fWrFkVzn/zzTf99uH+++/n/vvvr2aP648FqufX7cAL5Y7NBh4v83458JiIbMW7mOpp4A0RSca7mOquc9/NwBziZHLbR0jOWs6WzCVkF6fX6Z70lXE6Hfz6uUksWZjM/M+/Ykd2JicuD+bZNXdUyKO642hr1vyyH9eN7MV9z032m0c1PLQRo7st5I21jzK43TKah+XiAb47Gcn/7ezPhoOJ/KBDAo+Pv4bPv9/J+weXc1KOEez0EBfWlNsvu4bRLSyPqjHGXIwc4uBHHe5n44k1rMtYQWbRcZqGxDAodgT9mw09qzyqpvosj+pF6FznUTXGGGMuVNXNo2rODcujaowxxhhjLgoWqBpjjDHGmAbJAlVjjDHGGNMg2WIqYy5wbreHpKTtLJi/jfT0XOLiIhk3vjdjxvTE6az+36Iut4eFK3cwb1kKaRm5xMdGMmFkD8YN747T6aCooIgZT85mzbJdFBS5kahQQlpEEdQ4lOZxUYwf05Oxo3rU6Jp+78flYeH8rfxz7Qb2RZ7EFe6gZUQk0wf3Z0pCD5yO+v37uthVxJrkGbg9cwhvdIJT+c1wOm5haO8HCHIGl9ZzuT38Z91OPvsihWMn8mjRLIIbr+7BhMHd6v0ezqVjmWl8sPeHdI39vnRx456MttyZ8B4xUYHzUhpjTHm2mOo8E5EWwJ+Aq4BC4CDeTAAPqOpkEUkEWqnq/NpewxZTXTrcbg/PPfspq1fvqVA2dGhXnnjypmoFji63hydfmcfKLyvmDBw+oDNP3DuGH499ieM5hShQ1CwMT3hwhbrDBnfhqccmElTLYNXt8vDcEx/zsecAee0q/h19XYdOvD72BoLqKdArdhWxZNPNXNZ6a4Wybw8ncm2/TwgOCsHl9vCrmf9h2Vf7KtQb2acTv59+fa0/o4bsWGYa6zPGVEgXB950cQNjk2jRNL4eembMaQ1hMZXT6aRnz564XC4SEhJ46623CA/3v2HMihUrCAkJYfDgwee5l+eGLaZqwMS7v9knwApVvVxVu+FNTaWqWpLoMxEYX09dNBeYpKTtfoNUgNWr97A4KcVvWXkLV+7wG6QCrPzyax59+F2O5xSCKu7wIG+Q6ueP3FVr95K0bEf1b6CcxQuSWfD9Pm+QWr59VRYd2MecPTtr3f7ZWpM8g8tab/XXNS5rvZUvkmcA8J91O/0GqQDLvtrH/PW7znVX68UHe39I0+BTfj+fpsGn+GBvvWfXM6ZG3OpmS+YS/rX/f3l5z938a///siVzCR51V31yACVbqKakpBASEsLf/va3SuuuWLGCtWvXntX1LmQ2onoeichI4GlVHVbueHtgHtAX2Ac0Ag7jzaP6PDBYVdNFxAHsBQaqakZl17ER1fNvyoBnOFVQfFZtZHeIRh3+NiILoDrVq/EjntEHXGGBGjt//064QwFn5X0Rt+LMr337z4ycTXzjMntmBLq1ct2IDc8l1Fn5L6hCl5OM/EhQcBQHuIdq9rW8zNwmTBq6ppZnn3sLvulOuLPyn4NT7mDGXV77P2SMqQvVHVF1q5uPv/9DpZvbTG77CM5a5g2PiIgoTdb/t7/9jeTkZMaNG8fzzz9PUVERMTExvPvuu+Tn5zNw4ECcTidxcXHMmDGDf/3rX0RFRbFp0yaOHTvGiy++yOTJk8nLy+PGG28kMzOT4uJinn/+eb8bCNS3mo6o2hzV86sHsLmyQlUtEpEngX6qeh+AiFyBd2eqPwHXAtv8BakiMh2YDtCuXbu677kJ6FRBMe5ahx9e6pCAAdq55AoDt/+nTj710y9/1Cm4Imp/fnxEDq0jsuqsP2WFBrlpHXlu2r4QhDgCjzJVVW5MQ7Ita7nfIBVgV846krOWn/V24S6XiwULFjB27FiGDBnC+vXrERH++c9/8uKLL/LHP/6Re+65h4iICB5++GEA/vWvf3H06FHWrFnD7t27mThxIpMnTyYsLIxPPvmEqKgoMjIyGDhwIBMnTkSk4fz7XRsWqDZ8/wY+wxuo/jfwhr9KqjoTmAneEdXz1TnjFR4WfNYjquLRmo9b1tGIalBBVY1dPCOqaXlRZ97OBTai2pAVeZwEOT0By425UHyVuThg+ZbMJbUOVPPz80lMTARg6NCh3H333ezZs4epU6dy9OhRioqK6NChQ6Xn33TTTTgcDrp160ZqaioAqsrjjz/OqlWrcDgcHD58mNTUVFq0aFGrPjYUFqieXzuAipvOB6Cq34tIqm/awAC8o6umgfnoy6fq5boLFmzjpT9Uvu7ukUeuZ+y4XlW2M2/Zdn7/16RKy/vGNuXrtQdBFVfjYIqbNfJOPPTzl/r/PjiO8aN7Vqv/5S38fCtPzZpP6qDQiu373v+/0WO5NaFHrdr3erjWZy7f8keax71cWdfIzvw5o/v+ks/WpPDs25X/knvqrjFMvLp7rfvRUO3JaEuf5vsr/Xz2ZLRj3OX11z9jaiK7uNIZdr7y9Fq3XTJHtaz777+fX/ziF0ycOJEVK1bw9NNPV3p+aGho6euSKZzvvvsu6enpbN68meDgYNq3b09BQUGt+9hQ2GKq82sZECoiPyk5ICJXAZeVqZMLRJY775/A/wEfqp7lDG5zURkzpidDh3b1WzZ0aFdGj6leQDdueHeGD+jst2z4gM68+MqdxESFggjOUy4cp4r9BqnDBnfhupG1D8BGj+/FuLadiPjOVbF9Ea7r0IlJXbvVuv2zNbT3A3x7ONFf1/j2cCJDej8AwITB3RjZp5PfNkb26cT1gy7O7RvvTHiPzOJwv59PZnE4dya8Wz8dM6YWooNjqyiPq9PrZWdn07p1awDeeuut0uORkZHk5uZW6/z4+HiCg4NZvnw53377bZ32r77YYqrzTERa4X2MfyVQgDc91YPAJ6raQ0SaAYuAYOD3qjpLRIKB40B/Vd1d1TVsMdWlxe32sDgphQULtpGWlkN8fBTjxvVm9Jia5TR1uT0sWrWTeUu3k5qRS/PYSCaM6snYYd1K86i+9tQcVi/dRUGRC4kKI7RlFM7wEFrERzF+TC+uG9m9TvKoLlqwlX9+sYGvI07iauygVWQk0wcNYHJC93rPQVrsKuKL5BkUe+bQuNEJTuY3I9hxC0P85FGdv34Xn65J4diJXFo0i+SmIT24flBCvd/DueTNo3oXXWO/K5NHtR13JrxreVRNg1DdxVRbMpcw9/CMSstvbH1/rR/9l11MVeKzzz7joYceonXr1gwcOJCNGzeyYsUK9u7dy+TJk3E4HKWLqSZMmMDkyZPPaCsjI4MbbriB4uJiEhMT+eKLL1iwYAHt27evVR/PlZouprJA9QIgIv2AV1R1aHXqW6BqjDHG+FfdQNWjbj4KsOp/SttHcNRy1f+lzFb9X2RE5DHgXmxuqjHGGHPeOMTJ5LaPkJy1nC2ZS8guTic6OI6+Ta+ld5NrLEg9TyxQbeBU9QW8O1cZY4wx5jxyipM+Ta896zRUpvYu3olSxhhjjDHmgmYjqvVARNzA9jKHPvCNnF7U3OpmVfo6VqR9QUbBMRJCt3J5eFqZBRdtuTPhvYALLlweD7P3pTBrz3aOnsyhZeMopnTpTpPIfJakfUlaQSbOfCet0nZxfY9ttInKxSGQWhDBR98MoGfL+7m9R58zFrO43B4WLU1hftJ20jJyiI+NYvyYnowdVbPFSMYYY4ypWxao1o98VU2s706cT2518+rXM9lw4iscuJkau4nooNNZ24OcHvo038/q1JEMdCfRoml8hTZcHg8/Wz6XhQf3lh47cjKHVGcyURHeXHEOPPyw5Xqu7nKE0DIpci4Lz+HhnotZkbaPe+c/yF/G30KQw4HL7eGZF+ayau3pNtPSc0nZdZj1G/fz1GMTCbJg1RhjjKkX9hu4ARGRUSLylYhsF5F/i0io7/hBEXlGRLb4yq6o777W1Kr0dWw48RUAV0ftIzoon/IJJ1ShafApPth7l982Zu9LOSNIBWgSdYqoiILStvpFfMtVEd4g1V/7I+IPEBb0OXP27ARg0dKUM4LUM/q8di9Jy2xfcmOMMaa+2Ihq/WgkIlvLvP893m1S3wRGqepeEXkb72r/P/nqZKhqXxH5Kd6tdX58/rp79lakfVH6umOYd7cPf0nBAbrGfld67PHkv7DtxLe4PB5cHjcvX72CmOCTfs8DaOI8RZhUPF72/S+6L+Ng4ZfMTo7g1VemgKPyDS1f/8eyWu+yZIwxxvjjdDrp2bMnLpeLDh068M4779CkSZNK62/atIm3336bV199laeffpqIiAgefrjqXfaysrJ47733+OlPf1qHvT+/bES1fuSramKZr1lAV+CAqpYM770FDCtzzhzffzcD7cs3KCLTRWSTiGxKT6/9tm7nyvGiE6WvgyXw5lohjtPlaYUn8DgKcAQVERLiJjbkJPEheWd8xQWf/gp2eKr8nzrM4SE+NJeYRnlVbrqeX1BU1a0ZY4y5SHnUzc6sBXz87f28ue82Pv72fnZmLcBzlptElmyhmpKSQrNmzXj99dcD1u/Xrx+vvvpqja+TlZXFX/7yl9p2s0GwQLXhqCJkotD3Xzd+RsJVdaaq9lPVfnFxdbutW12ICTm9QKpYA+eeK/KcLo8PbYbDE4bHFUJRkZOMosakFUWc8ZVefPqr2OPAU0VfCjwO0gojOZ4fAVXsd9EoLKSqWzPGGHMR8qibhYefZdmxP3Asfwd5rjSO5e9g2bE/sPDws2cdrJYYNGgQhw8fBmDDhg0MHjyYPn36MHjwYPbs2QPAihUrmDBhQoVz//GPfzBu3Djy8/N5+eWX6dGjBz169OBPf/oTAI899hjffPMNiYmJPPLII3XS3/PNHv03HLuB9iLSSVX3AXcCK+u5T3VmRPzV7M37BoD9BbF0Dz+K6pmP50ve78lox7jLvcd+1+v044pZe5P5xeoWZ7TbJOokrZpnlZ7bP+IAd8VvJliotP2Xd4xkyGWPcGuvHoQ9lMyLf15Yab9/9pORZ3/zxhhjLji7s5PYn7fab9n+vNXszk6iW5NxZ3UNt9vN0qVLufvuuwG44oorWLVqFUFBQSxZsoTHH3+c2bNn+z33tddeIykpiU8//ZSUlBTeeOMNvvzyS1SVAQMGMHz4cF544QVSUlLYunXrWfWzPtmIav1oJCJby3y9oKoFwI+Aj0RkO+AB/la/3aw7w+MG079ZHwDW5HQi29XI7xzSzOJw7kx4128bkzv1YGz7Lmccy8oJJycvrLStjXnt2ZDXikL1P0d1RVoHClwTmdS1GwBjR/Vg2OAz2ywxbHAXrhvZvYZ3aowx5mKwM3t+wPJd2Qtq3XZ+fj6JiYnExMRw4sQJRo8eDUB2djZTpkyhR48ePPTQQ+zY4X9B7zvvvMOCBQuYPXs2oaGhrFmzhptvvpnGjRsTERHBLbfcwurV/oPsC42NqNYDVf/PvlV1KdDHz/H2ZV5vAkacq76dKw5x8EDn6axOX8+K9DUsyooiIWQblzdOLZNHtR13JrxbaR5Vp8PB69dMZM6+Hczam8yRvBxaRUQx5fKxNIk6xeJUbx7VRUdvYNvWXUzoWTaPaiQf7RtAr9b38dfxp/OoOp0OnnpsIknLdjA/KZnU9Byax0UxfkwvrhvZ3fKoGmPMJSqvOPB6j9zitFq3XTJHNTs7mwkTJvD666/zwAMP8MQTT3DNNdfwySefcPDgQUaMGOH3/B49erB161YOHTpEhw4d0PJpbi4iFqia88YpTkbEX82I+Kv9lpc87g8kyOHg1i49ubVLxZX4Y1sOqvS8tkC/TpW06XQwfnRPW91vjDGmVERwHHmuyoPRyOCK+b5rKjo6mldffZUbb7yRe++9l+zsbFq3bg3Am2++Wel5ffr04d5772XixIksWrSIYcOGMW3aNB577DFUlU8++YR33nmHyMhIcnNzz7qf9cmGi4wxxhhjyukWPT5geUL02c1PLdGnTx969+7NBx98wKOPPsqvfvUrrr76atzuMxdrSbn5bEOGDOGll17i+uuvp127dkybNo3+/fszYMAAfvzjH9OnTx9iYmK4+uqr6dGjxwW7mEou5uHiS1W/fv1006ZN9d0NY4wxpsHZtWsXCQkJVdYrWfXvb0FVx4ihjG39JA4JnMWmrsyePZu5c+fy1ltvnZfrnUv+Pn8R2ayq/fzVt0f/xhhjjDHlOMTJ2NZPsjs7iV3ZC8gtTiMyOJ6E6HFcET3mvAWpc+fO5de//jX//ve/z8v1GppLNlAVkebAK8BAIBMoAl5U1U/OwbXaA/NUtUe5462AV1V1sojEAB8DVwFvqup9ZepdiXfXqkbAfODnakPh9cblcbPw6BbmHd5IekEGw5tuplP4fkKkmCINYlduS9andSIitID+TQ9xZeMjRDqLOHoqigVHejFnf1fcKgSdVJrshpi0INpf3py4Yc3YHZpOWEgKnaO+JUJOEuvOpUVwNuHBRWTlRnEiewy3jXqC0OBQXG4Pn2/YyafrUziWlUeLJhHcNLAHEwd0K10sZowxpvYc4qRbk3FnnYbqbEycOJGJEyfW2/Xr2yUZqIp3osenwFuq+gPfscuACv8niEiQqrrORT9U9Qgw2fe2AHgC6OH7KuuvwHRgPd5AdSxQ+7wYptZcHjdPbn+PlWkpOHHx8/bLiC2zpWswRfRr8i2dI4/RRBwk+LaLBYgNOUXPJse4Km4fj20eT3G0k/QBkHfYzffBhyjI/Y4J8dvp0jQNQekeeoT4oLzS82Oic7m8zRt8smY91w+Yy1PvL2Xptn2l5ccyc9l64Cirdx7gxWnXE2QZC4wxxlzgLtXfZCOBIlUtzVOqqt+q6gwAEZkmIh+JyOdAkohEiMhSEdkiIttF5EZfvfYisktE/iEiO0QkSUQa+cquFJFtIrIO+Jm/TvjOT/Fd/6SqrsEbsJat0xKIUtV1vlHUt4Gb6voDMdWz8OgWVqalADA+LoXY4JOUH9tWhcuC80gIy/Bbdk3cfq5vu9N3APLbKvltoXvMUbo0TUMVWgTlEB+U5/f8Xp128Y8FvzkjSC1r6bZ9zNu4qy5u1xhjjKlXl+SIKtAd2FJFnUFAL1U9ISJBwM2qmiMiscB6EZnrq9cZuF1VfyIiHwKTgP8D3gDuV9WVIvKHs+hra+BQmfeHfMfMOfbg5n/yzcm9eDi98tKlbp5rv4rY4JM0DTqFiP8ZGMG+vVn9bToA8Hi35Tx4xZrS46FSjKNMWx6FnEo2LQAY3e9DhvT1bu960hXCooO9WPD56fRcv/toKf9avMFv31o1i+LvP5tU+Y0bY4wxDcSlGqieQUReB4bgHWW9ynd4saqeKKkC/E5EhuHdMao10NxXdkBVt/peb8a7DWo00ERVS7ZAfQeo7QQX8XOsQnQkItPxTg+gXbt2tbyUKetYQSaFniKcjtMft0MgLvgkLULyApxZtSBRopxFlZa7wM93+TSnQ4lwFHr75PAQGZl/RnlhsZvv0rPOqo/GGGNMfbtUH/3vAPqWvFHVnwGjgLgydU6WeX2Hr+xKVU0EUoEwX1lhmXpuvMG/EDDMqJFDQJsy79sAR8pXUtWZqtpPVfvFxcWVLza10CKsKaGOEBwElX55VEgvbszRoggKPA4KVfx+ear47rtUyHGHlH4VeoRipfTLXcX5bo+Q5wolzxVKblEYubmNzigPDXbSLq6J369WzaLO8pMxxhhzNpxOJ4mJifTo0YMbbriBrKysgPVHjBiBv7STW7duZf78wFu9gnfzgPvuu6/Keg3RpTqiugzvCOm9qvpX37HwAPWjgTRVLRaRa4DLAjWuqlkiki0iQ3zzTu+obUdV9aiI5IrIQOBL4IfAjNq2Z6rvT1f+uMKxeYc38sTOUABuiNvKoCYH0HKP6FWhqbOYVkFFfstE4Hc7r2Hudz29f844PTiClR4xh7muw05UoVVwNgmhxyo9f/GmW3lrZdtK+/74lFHcNLD72X4ExhhzSfOoi4O589mf8xn5rlQaBTWnY9SNtI+8/qzSU5VsoQpw11138frrr/PrX/+6xu1s3bqVTZs2MX584M0JLmSX5Iiqb1HSTcBwETkgIhuAt4D/reSUd4F+IrIJb9C5uxqX+RHwum8xVX5VlQFE5CDwMjBNRA6JSDdf0b3AP4F9wDfYiv96M67VlQyP9yZl+E96LzKKG/udR/ptcQS7CmL9li1P78i873zfWoFG3wuNvocdx1uxNzMeETjqiiLNFeH3/OR9Cdwz4beM6u1/T9hRvTtxQ/+qk1kbY4ypnEddrDv2OBvTnuN4QTKnXKkcL0hmY9pzrDv2Kzx1lBBo0KBBHD58GPAGngMHDqRXr17cfPPNZGZmltb76KOP6N+/P126dGH16tUUFRXx5JNPMmvWLBITE5k1axYbNmxg8ODB9OnTh8GDB7Nnz54K1/vPf/7DoEGDyMjIqFDWENnOVBch25nq3HJ53Cw6uoV5RzaRlp/OsGZb6NxoPyFSRKEGsSunFV+mX16aR7Vv46NEOQs5ciqKhUd688n+LrhUCMpTmuzx5lHtcHlz4obHsDskjdDgFDpHf0eE5BHjyqVFSA6NgwvJzI0mM3v0GXlU523cxSfrUziWmUuLppHcPLAHN/RPsDyqxhhTieruTLU/Zy4b056rtPyq+CfoGFW7/KYRERHk5eXhdru57bbbuPvuuxk7diy9evVixowZDB8+nCeffJKcnBz+9Kc/MWLECK688kr++Mc/Mn/+fF5++WWWLFnCm2++yaZNm3jttdcAyMnJITw8nKCgIJYsWcJf//pXZs+eXVpv1KhRvPzyy8ydO5emTZvWqu9ny3amMuYcC3I4ub71VVzf+iq/5ddXcl4CMKobnE0KiDP64XRw08Du9ojfGGPOgf05nwUsP5Azt9aBan5+PomJiRw8eJArr7yS0aNHk52dTVZWFsOHDwe8UwKmTJlSes4tt9wCwJVXXsnBgwf9tpudnc1dd93F119/jYhQXFxcWrZ8+XI2bdpEUlISUVEXzloFG3YxxhhjjCkn35UasPyU61it2y6Zo/rtt99SVFTE66+/XuU5oaHe9RFOpxOXy/+0gyeeeIJrrrmGlJQUPv/8cwoKTqdm79ixI7m5uezdu7fW/a4PFqgaY4wxxpTTKKh5wPLwoBZnfY3o6GheffVVXnrpJcLDw2natCmrV68G4J133ikdXa1MZGQkubm5pe+zs7Np3dqbav3NN988o+5ll13GnDlz+OEPf8iOHTvOuu/niz36N8bUGZfbw8KVO5i3LIW0jFziYyOZMLIH44Z3x3mJb+nqdnlYvCCZhZ9/RXpaDnHxUYy9oQ+jx/cK+NkUFRQx48nZrFm2i8IiN6EhToaMTOD+56cQEuL9J9zl9rBoaQrzk7aTlpFDfGwU48f0ZOyoHpf8516fXB4Pc3bvYNauFI7m5dIyIpKpCT2YdEV3m0d+AegYdSPHC5IrLe9Qy8f+5fXp04fevXvzwQcf8NZbb3HPPfdw6tQpOnbsyBtvvBHw3GuuuYYXXniBxMREfvWrX/Hoo49y11138fLLLzNy5MgK9bt27cq7777LlClT+Pzzz7n88svr5B7OpYtuMZWItAD+BFyFN8fpQeBBVT2rsW4RGQE8rKoTRGQa0E9Va5SUTET+DEwG2qqqx3estC0RuQnYq6o7fWXPAqtUdUlNrmOLqUx9cLk9PPnKPFZ++XWFsuEDOvPsQxMIukSDJrfLw2+fmM2aFRUThgwZcQW/fm4SzqCKn01RQRE/Gv0ix3MKK5TFRIXyxuJHcQQH8cwLc1m1tuI/ccMGd+GpxyZesp97fXJ5PNy3aB4L91f8eRjbsTOvXTeBIAtW60V1F1N51M26Y7/i0MnlFcraNL6GQS1+f1Ypqi5VNV1MdVH9lIiIAJ8AK1T1clXtBjzO6V2kqjr/nP0fJyIO4Gbge2BYJdVuAkpSUqGqT9Y0SDWmvixcucNvkAqw8suvWbRq53nuUcOxeEGy3yAVYM2K3SxZ6H/UZsaTs71BavkBBVWO5xTy2lNzWLQ0xW+QCrBq7V6Sll04j/guJnN27/AbpAIs3P81c/Zcuj8PFwqHOBnU4ndcFf8EsWG9CQ9qTmxYb66Kf8KC1PPoYnv0fw1QrKp/KzlQsr2pL4h9Ee9Wpgo8r6qzfCOlTwFHgUQR6Qv8FeiHdyfLX6hqxT+nfETkBuA3QAhwHLhDVf3NwL4GSAFmAbcDK8q1MxiYiDe362+AScATwDxV/VhEXvCVu4AkVX242p+KMefBvGUpgcuXbuf6a3qcp97Un8d+/i6pR7POOJaemhPwnBl/WMAHb39xxrHmLZuw5wtfDkR/CXWB1Ut38Y3bHbDt+UnJjB/ds+qOmzo1a1fgn4cPd23n1oSL/+fhQueQIDpGTaz16n5z9i62QLUHsLmSsluARKA3EAtsFJFVvrL+QA9VPSAivwRQ1Z4icgWQJCJdAlxzDTBQVVVEfgw8CvzST73bgfeBz/DuihWsqqV5I1R1rYjMxReYAojvl5GINMM7GnuF7zpNyjcuItOB6QDt2rUL0F1jzo20jNyA5alVlF8sUo9mcfj7EzU6p6jI5fecwiI3SOUPvgqLXKRlBA6CU9MDl5tz42he4P/fj+ReGj8Pxpytiy1QDWQI8L6quoFUEVmJdx5rDrBBVQ+UqTcDQFV3i8i3QKBAtQ0wS0Ra4h1VPVC+goiEAOOBh1Q1V0S+BMYA/6lm33OAAuCfIvIfYF75Cqo6E5gJ3jmq1WzXmDoTHxtJ6vHKf/k2j408j72pP81bNqlwLD01h6KiynexCQkJIq75mXkNm7dsQtb+VPKLK/9xDg0JIj42irT0AJ973IWTL/Fi0jIikiMBgtVWkZfGz4MxZ+tiC1R34F2s5I9UchzgZDXr+TMDeFlV5/qmETztp85YIBrY7hslDQdOUc1AVVVdItIfGAXcBtwHVFzOZ0w9mjCyB9v3HKm8fNSl8fj5hT/fUeHYws+38vLvPq/0nPsfGcd1ExIrHP/jo++zeNFO7xzVso//fe+Hjkqg66hupOw6XGnb48f0qlH/Td2YmtCDzccq/3m4NeHS+Hkw5mxdVIupgGVAqIj8pOSAiFwlIsOBVcBUEXGKSBzeBU0b/LSxCrjDd24XoB1QcbPc06KBkt8Sd1VS53bgx6raXlXbAx2AMSISXq5eLlDhz2wRiQCiVXU+8CDeKQzGNCjjhndn+IDOfsuGD+jM2GHd/JZdCkaP78WQEVf4LRsy4gquHec/mLz/+SnERIX6naMaExXKfc9NZuyoHgwb7P+hz7DBXbhupO1cVh8mXdGdsR39/zyM7diZSV0v3Z8HY2riohpR9c3fvBn4k4g8hvdx+UG8wd0qYBCwDe9iqkdV9ZhvHmpZfwH+JiLb8S5cmqaqhVL+F8VpTwMfichhYD3eILSULxi9DvifMv08KSJrgBvKtfUB8A8ReYAzR4Yjgc9EJAzviO9DVXwUxpx3TqeDZx+awKJVO5m3dDupGbk0j41kwqiejB3W7ZLO5+l0Ovj1c5NYsjCZhZ9vJS01m/jm0Yy9IZFrx1WeRzUkJIg3Fj/Ka0/NYfXSXRQWuQgNCWLoqATue25yaR7Vpx6bSNKyHcxPSiY1PYfmcVGMH9OL60Za/tr64nQ4eO26CczZs5MPd23nSG4urSIjuTWhJ5O6drM8qobf/va3vPfeezidThwOB3//+98ZMGBAjdqYO3cuO3fu5LHHHqvx9Q8ePMjatWv5wQ9+UONzz6eLLo+qsTyqxhhjTGWqm0cVQNXFsbxPOZb3MYWuo4QGtaRFxGRaRNzM2WS0XLduHb/4xS9YsWIFoaGhZGRkUFRURKtWrWrdZk2tWLGCl156iXnzKix7Oacu6TyqxhhjjDF1QdXFzvQH2Xv8cXIKt1DoPkpO4Rb2Hn+cnek/R7XyBZJVOXr0KLGxsYSGhgIQGxtLq1atWLp0KX369KFnz57893//N4WF3s0+2rdvz1NPPUXfvn3p2bMnu3d78zK/+eab3Hefd++hadOmcc899zB06FC6dOlSGoAePHiQoUOH0rdvX/r27cvatWsBeOyxx1i9ejWJiYm88sortb6Xc80CVWOMMcaYco7lfUrGqSS/ZRmnkkjN+6zWbY8ZM4bvv/+eLl268NOf/pSVK1dSUFDAtGnTmDVrFtu3b8flcvHXv/619JzY2Fi2bNnCvffey0svveS33YMHD7Jy5Ur+85//cM8991BQUEB8fDyLFy9my5YtzJo1iwceeACAF154gaFDh7J161Yeeqjhzii0QNUYY4wxppxjeR8HLD+a91Gt246IiGDz5s3MnDmTuLg4pk6dyt///nc6dOhAly7exZF33XUXq1atKj3nlltuAeDKK6/k4MGDftu99dZbcTgcdO7cmY4dO7J7926Ki4v5yU9+Qs+ePZkyZQo7d15Yu6Jd0IupROQV4FtV/ZPv/SLge1X9se/9H4HDqvryee7XCqAl3sVcRcBPSnbIKlfvPrwLvS4H4lQ1o5L27sK7+xV4d9R6q+57feFzq5tV6etYkfYFx4tOEBPSjBHxVzM8bjAOceBWN9uylvNV5mKyizOIcjal0cnjtAreTlxYLmn5Eaze04eeUfcQmlDIx4eW0C74K66K2E8TZz5ZWZGcDHISHXmSYHHjUiepBZGs2TKUVUdaUhQMwcVC/8iWzPzvSQQHBzF7Xwqz9mzn6MkcWjaOYmrXnkzu1MMWUhhjTANX6Dp6VuVVcTqdjBgxghEjRtCzZ0/eeivwr/aSaQJOpxOXy/+0g/ILv0WEV155hebNm7Nt2zY8Hg9hYWFn1e/z7YIOVIG1wBS8q/wdeHecKpvdejDeQLA+3KGqm0TkR8AfgNF+6nyBN3n/isoa8e1K9RTeLV0V2Cwic1U1s+67fOFyq5tXv57JhhNflR47XpTJ3rxv2Jq1nfs63c2cQy+zK2cdAIIyOHQ9l8dlldZvHpZHz4ELWJ+Zwt++uZI74jfSq/Hp/JTN4k8BUKhOcjyhBIlyWXgmsYMX0uhQd+am9KMwxMFqzxGu+tPrDOhzGUu+31d6/pGTuWxOO8yy7/fz+jUTCbJg1RhjGqzQoJYUuisPRkODWta67T179pSOfAJs3bq1NJjct28fnTp14p133mH48OE1avejjz7irrvu4sCBA+zfv5+uXbuSnZ1NmzZtcDgcvPXWW7h92y5HRkaSewHskHah/6b8Am8wCtAdSAFyRaSpiIQCCcBXIvKkiGwUkRQRmSm+Pzl8OVaTRWSdiPxBRFJ8x8NE5A0R2S4iX4nINb7j00RkjogsFJGvReTFavRxHdDaX4GqfqWqB6s4/zpgsaqe8AWni/FuIGDKWJW+7owgtawNJ77i4+//VRqkAlwRcpzLQ7Ion/RCFQY2/Z4fxH1Fr8aH/ZaHiptQcZW+b+woYnDLb+jewhfUKuRGu84IUstaeHAvc/btqN2NGmOMOS9aRFS2f5BXy4gptW47Ly+Pu+66i27dutGrVy927tzJCy+8wBtvvMGUKVPo2bMnDoeDe+65p0btdu3aleHDhzNu3Dj+9re/ERYWxk9/+lPeeustBg4cyN69e2ncuDEAvXr1IigoiN69ezfoxVQXfHoqETmIN3n/OLw5RlvjDQ6zgd+r6jARaaaqJ3z13wE+VNXPfYHpdFVdKyIvABNUtYeI/BLooao/8uVZTcK7jeptwJNAH6AQ70YAQ1T1+3J9WgE87BtRfRCIV9XHq7iHfv4e/YvIw0CYqj7ve/8EkK+q/mdSc/Gmp/rdrldILzzut+x4YSbFWuy37KEWa2jiLDhjy7EIRxFBUvn/+x4Fj7/jQLbHG6C6y7SoCAWeYL4+3oLfrJ+EhrgD/hnYr3lrZk+ouIORMcaYc6u66alU3exM/7nfBVWx4WPoFvfns0pRVdemTZvGhAkTmDw5cIBd32qanupCf/QPp0dVBwMv4w1UB+MNVNf66lwjIo/i3bq0GbBDRFYDkapaUuc9YILv9RC8W6OiqrtF5Fu8gSrAUlXNBhCRncBlwBmBqs+7ItIYcAJ9z+L+/O00UCHCEpHpwHSAdu3ancXlGq70wuMcK0ir8XlNnIU0dRbW6ByH+I8zXb5PXgSCzvg2KMHOQpqHZ/sqBG7/SF5OjfpjjDHm/BJx0i3uT6TmfcbRvI9K86i2jJhC84ibGlSQejG7GALVtXgD0554H/1/D/wSyAH+7dvN6S94Ryy/F5GngZIdnioTqKxsxOOm8s/wDry7YL0AvA7cUuWd+HcIGFHmfRv8zGlV1ZnATPCOqNbyWg1aXGhMpWWBRlSz3KF4xzxPO5sRVah8RDX1VHTJgYD/F7WKiKq80BhjTIMgEkSLyEm0iJxU312p0ptvvlnfXTgnLoZA9Qu8gel+VXUDJ0SkCd45qz/BG5QCZIhIBN6tST9W1UwRyRWRgaq6Hu9j/RKr8Aaay0SkC9AO72P+Go2MqmqxiPwG+EZEElR1Vy3ubxHwOxFp6ns/BvhVLdq54D2eUHmet+Vpa5i5/22/Za8cG8LEln3Yk7uw9FhCSAYjIw6ieuY26iXvl+VcRu+Ibystz9UQCjW49P2x4ije2T6ElKNtvUGqW8BReSA8tYv/vd2NMcYYc9qFvpgKYDve1f7ryx3LVtUMVc0C/uE79imwsUy9u4GZIrIO7/iX77ktfwGcIrIdmAVMU9WaPTv2UdV84I/Aw+XLROQBETmEd5Q0WUT+6Tver+S1b27tc75+bwSeLZlva04bHjeY/s36+C3r36wPU9r+mISoQaXHdhfF8E1RE8pl8kAE1me25f/SryT5ZGu/5YXqpFCDSt+f9ITwxdHL2XG0ja8SRGYHMbptJ7/9Gdu+C5M6da/djRpjjDGXkAt+MdXZEJEIVc3zvX4MaKmqP6/nbp21i3UxVVXc6mZ1+npWpK8ho/AEsaHNGBE3hGFxg0rzqCZnLWdL5hKyi9OJDmpGWF4GLYO3Ex+WS2p+JKv39KF39D2EXlHAx4eW0jZoC1dFHqCJ8xSZWZGcdDppElUuj+rmYaw62qI0j+qAqFb8/Ue3EBwcxJx9O5i1N5kjeTm0iohiapdeTOrU3fKoGmNMPanuYipzbtR0MdWlHqhOxfsYPQj4Fu/IaXr99ursXaqBqjHGGFMVC1TrV00D1Ut6WEdVZ6lqoqr2UNXrL4Yg1RhjjDEN329/+1u6d+9Or169SExM5MsvvzzrNg8ePMh7771XB71rOC6GxVTGGGOMMXVO1UXWyY/JOvk+xe4jBDtb0aTx7TRpPOWs0lOtW7eOefPmsWXLFkJDQ8nIyKCoqKha57pcLoKC/IdvJYHqD37wg1r3raG5pEdUjTHGGGP8UXVx6Pi9HM38JflFm3C5j5BftImjmb/k0PF7UHXVuu2jR48SGxtLaGgoALGxsbRq1Yr27duTkeHd+2fTpk2MGDECgKeffprp06czZswYfvjDH3Lw4EGGDh1K37596du3L2vXelPCP/bYY6xevZrExMQGvdtUTdiIaiVE5GZgDpCgqrt9x9oD83y7VyUCrVR1fg3aHIF3x6oJvvfPA1cBE/Gm0noQuByIK9mlyrfd65+B8cApvPNot5z9HdY/l8fNwqNbmHd4I2mFWcSHNmFC66sY1+pKnFKzv6GKXcW8t/b/2Fu0GhqdxHUyjO8OtyY5uxmuRkKrxpFM7zeAW7v0xOlwcDwzi5cWPMj1/b6kbaM8HAJp+RF8tmcg2/NHknoqi1u6z6NHs0MEiwuXOkkvjKJT9ENkSVsWp24gvTCTuNCmjGkxkGub969xn40xxjRcWSc/Jjff/6/43Pz5ZJ+cTZOIqbVqe8yYMTz77LN06dKFa6+9lqlTpzJ8+PCA52zevJk1a9bQqFEjTp06xeLFiwkLC+Prr7/m9ttvZ9OmTbzwwgu89NJLzJs3r1b9aogsUK3c7cAavPlVn/ZTngj0A6odqJYlIr8GrgbGq2qhiHwBzKNiMv9xQGff1wDgr77/XtBcHjdPbn+PlWkppcdSC7LZnv0tazN282zPHxDkqN5jlWJXMb9d8gto8x3BvmPB0QV0bZVF6IkYVnzdlf2FWTz2xSKWH9rPc32G85+9E/nZ8AOElkk/1a5xDvf3TWJl2h6CGufRNLigtCxIXLRtdIITBc+xNqcju3LaowjphVnszDnAxhM7+FXCNJy2U4kxxlwUsk6+H7A88+T7tQ5UIyIi2Lx5M6tXr2b58uVMnTqVF154IeA5EydOpFGjRgAUFxdz3333sXXrVpxOJ3v37q1VPy4EFqj64dsY4GrgGmAu5QJVEQkBngUaicgQ4PfAYuDfQEe8I5/TVTW5kvZ/iXeE9DpfnlVU9StfWfnqNwJvqzc9w3oRaSIiLVX1aB3car1ZeHTLGUFqWSvTUlh0dAvXt76qWm29t/b/oM13fpPzt292nMtj09iX0RwUFn37NRFZc7lvoDdI9XfO8PhvOewKIcsdXKGssaOIno2PkFoUzaGCZqVlX2QkszR1I2NaDKzR52CMMaZhKnYfqaL88Fm173Q6GTFiBCNGjKBnz5689dZbBAUF4fF490AsKCg4o37jxo1LX7/yyis0b96cbdu24fF4CAsL42Jlgap/NwELVXWviJwQkb5lH7erapGIPIl3W9b7AERkBvCVqt4kIiOBt/GOupZ3NdAVuLIkh2sVWuPdFrbEId+xCzZQffvAU+zN3cvgOP9bngKsO/4y35xsUmVb32VlERadTxD4Tc4PMKjDN/yy50JCxA1ArPMkjeXMOuXPaeksItrh4jtXowplzYNymBq3kQqZ3U4lMW9fEBM6ba+y38YYYxq2YGcrXAGC1WBn61q3vWfPHhwOB507dwZg69atXHbZZeTn57N582bGjRvH7NmzKz0/OzubNm3a4HA4eOutt3C7vb/fIiMjyc3NrXW/GiILVP27HfiT7/UHvvdVzQsdAkwCUNVlIhIjItGqml2u3j6gKd6tUD+uRl/87RhfIfmtiEwHpgO0a9euGs3Wn6ziNIIcpwgKOKWzmBNFp6psKyK86usFOZQQcRMs3r9SnajfD7Ush0BwxY8Z8AaswXj8f2eMMcZcFJo0vp38ospzkjdtfHut287Ly+P+++8nKyuLoKAgOnXqxMyZM9m1axd33303v/vd7xgwoPJZfj/96U+ZNGkSH330Eddcc03paGuvXr0ICgqid+/eTJs2jYceqnzr8QuFBarliEgMMBLoISIKOAEVkUerOtXPMX+RTipwB7BURI6r6vIq2j0EtC3zvg1Q4U88VZ0JzARvwv8q2qxXTYLjSSvIotBT+YhqqCOY+LAmVbb1XVYWYaH5BDkrv2WXRyjS03NH3QhaRbDqUShW/zVUwYWj4ogqQqHHfqSMMeZi0KTxFPIKlvpdUBXZaDzRjSfXuu0rr7yydKV+WUOHDvU73/Tpp58+433nzp1JTj49u/D3v/89AMHBwSxdurTW/WqI7LdqRZPxzgn9n5IDIrIS74hp2UfwuUBkmfer8Aagz/lW92eoao6/C/imFNwCfCoi16vq1gD9mQvcJyIf4F1ElX2hz0/9YYdnmHd4I7/fWfmA8uPdJld7jupbq97gQLNP/c43FYF1By7nnYzB3j8bBCZF7+K+gUlEVjJHVQSOuv3PURWBVFcUSzITzpijCvBQl9uZYHNUjTHmoiDipE3MX8k+OZvMk+9T7D5MsLM1TRvfTnTjyWeVR9VUn+XTqeh24JNyx2YD5bPnLge6ichW31asTwP9RCQZeAG4K9BFVHUj8CNgrohcLiIPiMghvCOmySLyT1/V+cB+vFMG/gH8tNZ31oCMa3Ulw+N7+C0bHt+Dsa2urHZbPxj8X3Cond/5pgdPxPBNRrzvAFx3WWd+PeZPLP++A4Xqf47qirT2HCyM9Ft20hNC8slWHCpoekbZ1bG9GNW8f7X7bIwxpuETCaJJxFQ6NP+ULq020qH5pzSJmGpB6nkkWvH5pbnA9evXTzdtqnxeTUPh8rhZdHQL845sIrUgk+ZhTZnQqh9ja5lH9f2177K3aBXa6CSuvEZ8d7gVyTnePKqtG0cxvV9/ppTNozr/Qcb320C78FwcAqn5kczdPZCUwms4djKLm7vPo2eZPKpphdF0jn6IbGlDUpk8qte1GMgoy6NqjDEXBH97zZvzx9/nLyKbVbWfv/oWqF6ELpRA1RhjjDnfLFCtXzUNVG0IyBhjjDHGNEgWqBpjjDHGmAbJVv0bUwP5hQV8uPx5mkUn0SQyh5zicPa4O7Lf0YFmITFESTQh7o/o3DiVEIebIo+TnWltaJP1DNeP6MWnO56jdfhi4sJyScuPYMlX3fny3x1p0ecELYZk0Li5m7bxl3FlzBgSm1yDo4oJ+y6Phzm7dzBrVwpH83JpGRHJ1IQeTLqiO05H3f4d6nZ7SErazoL520hPzyUuLpJx43szZkxPnE77m9cYY6rrk08+4ZlnnjnjWHJyMu+88w6ffPIJH39cnTTrXgcPHmTChAmkpPjf7fFCd8nMURWRX+Ndue8GPMD/qOqX1TjvWWCVqi4RkaHA34Bi4F6gqapWSLDmS0/1Gd7V+uF4c6e+qKrzAlxnItBNVQNv9lsNNkf13MgvLOCztRPo1WlXhbJd+S345EQvbo3dQnRQfoXyzOJGaG4kQ1ocqFCWkhvPquK2FTK7JkQNYnLbR3BWEqy6PB7uWzSPhfu/rlA2tmNnXrtuAkF1FKy63R6ee/ZTVq/eU6Fs6NCuPPHkTRasGmMuCDWZo6rqoiD/YwpOvo/HcwSHoxVhjW8nrNGUOl35P3PmTN59912WL1+Ow8+/2y6Xi6Ag/2OL5ypQDXTNs2FzVP0QkUHABKCvqvYCruXMnKiVUtUnVXWJ7+0dwEuqmoh3G9TxAU5drap9VLUr8ADwmoiMCnCduf6CVBGxUe8G4sPlz9Or064Kif5VIaHRMW5ptpXooHy/5R1CcxjS4oDfsh6RaXQNOV7h+K6cdSRnVb4fxJzdO/wGqQAL93/NnD07q31vVUlK2u43SAVYvXoPi5Muzr/kjTGXLlUXOZn3kpf1S1zFm/C4j+Aq3kRe1i/JybwHVVedXGfv3r08++yzvPPOO3z33Xf06OFN3fjmm28yZcoUbrjhBsaMGUNeXh6jRo2ib9++9OzZk88++6xCW/v376dPnz5s3LiRN998kxtvvJGxY8fStWvX0hHcgwcPll4D4KWXXirdUGDEiBE8/vjjDB8+nD//+c91cn9n61IJglriTcBfCKCqGQAi0h94TFVvEZEb8W6XGo03gN+pqh1F5E1gHtAEuBW4TkTGAFcDjURkCPB7VZ1V2cVVdatvZPY+vDtSbS1T3BUYC3QA+qnqfb5rngD6AFtE5C/A60AccAr4iaruPvuPxVTH73a9wpbj+3g8wTsg7i+/KkDHsAyyPY24LDifYDkzIi3ZjrWyc0c0/pYrG53exyHHE8rnuV14e82bPPS6d3Rc3EpEvpvuV3bghT/fwXNfrAzY7+fXrODWBP+5amtqwfxtgcsXbGPsuF51ci1jjGkICvI/pqig4q5UAEUF8ynMn01Y+NSzukZxcTE/+MEPeOmll2jXrh0HDx48o3zdunUkJyfTrFkzXC4Xn3zyCVFRUWRkZDBw4EAmTpxYWnfPnj3cdtttvPHGGyQmJrJjxw42bNhASkoK4eHhXHXVVVx//fXExsYG7FNWVhYrVwb+/XI+XSqBahLwpIjsBZYAs1R1JbAFbzAIMBRIAa7C+7mcMS1AVf/pC0rnqerHIjINX2BZzT5sAR7xtZUIICI3AI8Ca/EGqmV1Aa5VVbeILAXuUdWvRWQA8Be827yWEpHpwHSAdu3aVbNLpjrSC48THFRMkLgD1nP6gtFgUUKlZlNqnKI0cRZWOB7atBAtfaTuodCtpB7NAuBUcVHANk9WUV4T6em5AcvT0vxuwmaMMResgpPvByzPP/X+WQeqTzzxBN27d+e2227zWz569GiaNfPugqiqPP7446xatQqHw8Hhw4dJTU0FID09nRtvvJHZs2fTvXv3M86PiYkB4JZbbmHNmjXcdNNNAfs0derZ3VNduyQCVVXNE5Er8Qaj1wCzROQxVX1TRPaJSALQH3gZGAY4gdV13I0zxtJEpDPwB2CkqhZL+aE2+MgXpEYAg4GPytQJLV9ZVWcCM8E7R7WO+35JiwuN4fu8TFzqJEgqf9Tj9n2Li7XC95JgFEfFw6fPVSHXE1L6Psfj/RYXZoYibg/gHVENdQrNWzYBIDw4hNyiisFticbBIZWW1VRcXGTAYDQ+PqrOrmWMMQ2Bx3MkcLn78Fm1v2LFCmbPns2WLVsqrdO4cePS1++++y7p6els3ryZ4OBg2rdvT0FBAQDR0dG0bduWL7744oxAtXxsISIEBQXh8XhKj5W04e+aDcElEagCqKobWAGsEJHteLc4fRNvQDoO7wKpJb5jTuDhOu5CH2AXgIg0Bj7E+wi/sp+Ek77/OoCsklFYc/49nvAQAG8tbMpV3d9Ay229WvJ+f0EsMSEn+ba4UYXyps5iWgUVVXruipOXsbsotsLxHw6Zxis3XOu3X09cPZxHlydV2u/fDBlRq/v1Z9z43uzYUfk/yuPG9a6zaxljTEPgcLTC4648WHU4W9e67czMTH70ox/x3nvvERkZWa1zsrOziY+PJzg4mOXLl/Ptt9+WloWEhPDpp59y3XXXERERwQ9+4N31ffHixZw4cYJGjRrx6aef8u9//5vmzZuTlpbG8ePHiYiIYN68eYwdO7bW93KuXRKBqoh0BTyqWrLyJBEo+Q6vAt4G3lbVdBGJAVoAO6poNheo1v9dItILeAL4se/QG8AbqlrlqK2q5ojIARGZoqofiffPo16qGnjSoKlzt416gk/WrK+w6l/Eu+p/zoneTI3dXGHVvwgcKIzim4xIhpZb9S/iXfW/pzimwvGEqEH0bnJNpf2ZdEV3ln17oNJV/5O6dqvpLVZqzJiefLn+m0pX/Y8eUzdzYY0xpqEIa3w7eVmVZ9BpFH57rdv+29/+RlpaGvfee+8Zx2+/vfI277jjDm644Qb69etHYmIiV1xxxRnljRs3Zt68eYwePbp0VHTIkCHceeed7Nu3jx/84Af06+ddWP/kk08yYMAAOnToUKGdhuaSSE/le+w/A++CKBewD5iuqhki0gjIAm5Q1SQRmQm0UNWJvnPf5PS81LKvmwGLgGDKLabyk54qDW96qs9F5DLgAJBcpos/Bnpw5mKqear6sa+9DsBf8S4KCwY+UNVnK7tfS0917pTkUW0avZimkdlkFzdmr7sj+x3tiQmJJUqiCXJ/RJfGx0rzqO5Ia0vb7Ke5frg3j2qr8MXEh+WSeiqSJV91Z8MbHWmReJzmQzOI8OVR7Rczht7VzaO6Zycf7trOkdxcWkVGcmtCTyZ17XZO8qguTkphwYJtpKXlEB8fxbhxvRk9poelpjLGXDCqm55K1U1O5j1+F1SFhI0nqunf6jRFVV1788032bRpE6+99lp9d+UMNU1PdUkEqpcaC1SNMcYY/2qaR7Uwfzb5p97H4z6Mw9maRuG3E9pocoMOUuHiCVQviUf/xhhjjDE1JRJEWPjUs17dXx+mTZvGtGnT6rsbZ82e1xljjDHGmAbJAlVjjDHGXFJs2mP9qM3nbo/+KyEiNwNzgISSXaBEpD3eRU49RCQRaKWq/ret8N9mMPBPoC/ez/5tVf29r+xKvKmxGgHzgZ+rqopIKN6sBFcCx4GpqnqwLu7xQuBWN6vS17Ei7QuOF52gWUhTYo53YOdiN+kZecTHNWbguGKK43eSWnCM7IIgvj4SQytXKqPb7qBdbAYRTjeNHN6/ynLcoby7rw+r/9gbj8NBUUwwQdGhXN6+ObcM6sHEAXW/CMkYY0zDERYWxvHjx4mJiamQZ9ScO6rK8ePHCQsLq9F5tpiqEiLyId5V9ktV9WnfsfacDlSnUbOdqRCRHwATVfU2EQkHdgIjVPWgiGwAfg6sxxuovqqqC0Tkp3jTUd0jIrcBN6tqwMkyF8tiKre6efXrmWw48VWFslN7Izj+n5b0nLSb5t0ySo8LyqDwb2gTnAVAlANC/fw7tD67Nb/++yTEc2ZS/FG9O/HitOsJslXsxhhzUSouLubQoUMVEt2bcy8sLIw2bdoQHBx8xnFbTFVDvt2grsa7i9Vc4Oly5SHAs0Aj37aqvwcWA/8GOgKn8Ka/KpuCCkCBxiIShHfktAjIEZGWQJSqrvO1/zZwE7AAuLHM9T8GXhMR0UvgL4xV6ev8BqmqEN4lj0jPQZp3yzgjiX774OO0Cc5CFRr5glR/SfYHRh9m/MQtLPh04BltL922j3kbd3HTwO4YY4y5+AQHB9OhQ/ldy01DZYGqfzcBC1V1r4icEJG+qlq6x5mqFonIk5QZURWRGcBXqnqTiIzE+7g+sVy7H+MNPI/iza/6kKqeEJF+wKEy9Q4BJVtetAa+913XJSLZQAyQwUXid7teIb3weIXjxwsz/dYXgeubbqP5sBxEzozXY50nS+uEyen65c8H+HnXNYx6sPzfElDo+TcTuo4jKMhJt34d+N1b02t4R8YYY4ypCxao+nc78Cff6w987yvfjNdrCDAJQFWXiUiMiESranaZOv0BN9AKaAqsFpElgL9JMiURWKCyUiIyHZgO0K5duyq62rCkFx7nWEFajc6JdBYQ4nBXOO4s89FU9fDeCX7bAHC7FbfbRdph/8GyMcYYY849C1TL8W2hOhLoId7hOiegIvJoVaf6OVY+oPwB3pHaYiBNRL4A+gGrgTZl6rUBSjYYPgS0BQ75pgxEAycqXEh1JjATvHNUq+hrgxIXGuP3+PHCTIq12G9ZrjuMcEdRhRFVN1IarHrwfvMq4waKPBVrFHqCcDqFoCAn8a2bVucWjDHGGHMOWKBa0WS8q/H/p+SAiKzEO2L6fZl6uUBkmfergDuA53xbqGaoak65tr8DRorI/+F99D8Q+JOqHhWRXBEZCHwJ/BDvlq/gnSN7F7DO17dlF9v81McTHvJ7fHnaGmbuf7vCcVX4T2ZvnLuD6dTv0BlzUDsEZ3BV+EFUoUAhuJI5qiLw5z1DKsxRBXjmB2OYt8fmqBpjjDH1zZY2V3Q78Em5Y7PxjoaWtRzoJiJbRWQq3gVP/UQkGXgBb3BZ3utABJACbATeKLPg6l68qav2Ad/gXUgF8C8gRkT2Ab8AHqv9rV1YhscNpn+zPhWOi3hX/R9Y0J7UnbFnBKEHi2M4VNwEEW+gWqj+56iuz27Dfz7rW6HtUb07cUP/6m2tZ4wxxphzy9JTXYQulvRU4E1RtTp9PSvS15BReIKYkGbEnOjAziQXaRl5NI9rzIBxLlzNd3Is/yjZBcHsPdKMVsVpjG67g8vi0s/Io5rtDuPdfX1Y88deeMSXR7VJKJ3aN+eWwT25oX+C5VE1xhhjzqNA6aksUL0IXUyBqjHGGGMuboECVRs6MsYYY4wxDZIFqsYYY4wxpkGyQNUYY4wxxjRIlp7KR0Ra4E3yfxVQCBwEHlTVvfXYLWOMuei51c3SI6tIOfo63aL2EOXMJzMniozUcdw26klCg0PPeR9cbg+LlqYwP2k7aRk5xMdGMX5MT8aO6oHTWXFMx61ulqRuJOnYetILM4kLbcqYFgO5tnl/nHJuxoCKCoqY8eRs1izbRUGxm7yeoRQPjIKYUFpFRDG1a08md+phC0LNRcUWUwEiIsBa4C1V/ZvvWCIQqaqr67NvtWGLqYwxFwq3uvnTnr/S3vEGCY2OVShP3ncFNw7+D41Cw85ZH1xuD8+8MJdVayuOSwwb3IWnHptIUJlg1a1ufr/rTb7IqLgF89WxvfhVwjScEmi7kZorKijiR6Nf5HhOISpweFwYuZ2CK9Qb274Lr18zkSALVs0FxBZTVe0aoLgkSAVQ1a3AGhH5g4ikiMh2X75URGSEiKwUkQ9FZK+IvCAid4jIBl+9y3313hSRv4nIal+9Cb7j7X3Htvi+BvuOtxSRVb7crCkiMlREnL52SvrgPzu+McZcgFalr6O46D8kNDpG+XETVejVaTcfLn/+nPZh0dIUv0EqwKq1e0latuOMY0tSN/oNUgG+yEhmaerGOu/jjCdnczynEFTJTgjyBql+BpoWHtzLnH07/LRgzIXJHv179QA2+zl+C5AI9AZigY0isspX1htIwLud6X7gn6raX0R+DtwPPOir1x4YDlwOLBeRTkAaMFpVC0SkM/A+3q1UfwAsUtXfiogT7+5ViUBrVe0BICJN6uyujTGmDsxePYSmkVm1OjeocTHjok8B/jfnAOjd5W2Wbf209h0EMnObMGnoGr9l85O2Bzx3flIy40f3LH2fdGx9wPqLjq1nTIuKu96VmDLgGU4V+N8eujJuxfuBiJDVLcR7sPwH5vPUrM956+NZVbYZHhbMR18+VaN+GHO+WaAa2BDgfVV1A6m+rVSvAnKAjap6FEBEvgGSfOdsxztCW+JDVfUAX4vIfuAK4ADwmm96gRvo4qu7Efi3iAQDn6rqVt85HUVkBvCfMtc5g4hMB6YDtGvXrk5u3hhjqqNpZBYtYjLPWfshwe5z2n5aRvndrs+Umn5meXph4L5UVX6qoBg3/oPMSpWpXhwZ+NyiSEe12q9psGxMfbBA1WsHMNnP8UA/6YVlXnvKvPdw5uda/tmMAg8BqXhHZR1AAYCqrhKRYcD1wDsi8gdVfVtEegPXAT8DbgX+u3xnVHUmMBO8c1QD9NsYY+pUZm6TWp8b1LiY6JBTBDs8ldYpKnZyIieq1teAwH2Mj40iLT230vLmcWdeOy60KemFWZXWjwttGrAv4WHBtR9RBYJzFVdk5XVDcj04K/zq8d8PYxo6C1S9lgG/E5GfqOo/AETkKiATmCoibwHNgGHAI3hHRatriu/8DkBHYA8QDRxSVY+I3AU4fde8DDisqv8QkcZAXxGZDxSp6mzfyO2bdXC/xhhTZyp7pF4dy9PWsODYb5nYNBnVM59ml7zftveH3DX23M1THT+mJym7Dgco73XG+zEtBrIz50Cl9a8L8NgfqNXj9j8++j6LF+0EVZrsLCK/VSMqfGA+z0y9gVuf6OmnFWMuPLaYClBv6oObgdEi8o2I7ACeBt4DkoFteIPZR1W14rLUwPYAK4EFwD2qWgD8BbhLRNbjfex/0ld3BLBVRL4CJgF/BloDK0RkK94g9Ve1u0tjjGl4hscNJjjkenblt/A7RzV53xXcNuqJc9qHsaN6MGxwF79lwwZ34bqR3c84dm3z/lwd28tv/atjezGqef867+P9z08hJioURIje5SJyX7HfIHVs+y5M6tTdTwvGXJgsPdU5JCJvAvNU9ePzeV1LT2WMuZC41c2yo6vZfuR1EqJ2E+3M50RONMdTx3HbqCfOWx7VpGU7mJ+UTGp6Ds3johg/phfXjexeaR7VpakbWVQmj+p1LQYy6hznUX3tqTmsXrqLgmIXJ3uEUTQoCmJCaB0ZxdQuvZjUqbvlUTUXnEDpqSxQPYcsUDXGGGOMCSxQoGpzVM8hVZ1W330wxhhjjLlQ2fMBY4wxxhjTINmIqjHV5FY327KWs/n4QkIKNtE14jvCHUV4EHLcIZw41ZSmQS7iw05yvLgRyzM6sXvL1Uy6/Br2L9nN6hW7Se0YTFZCKMWNHQQVQORhpXNxFHdMGci40T39zoUzxhhjLlWXdKAqIr/GuxuUG2/+0/9R1S/L1XkT785S2b46P1PVdeWOC/ALVV3qO2cF0BLI9zWzT1Uni0hX4O9AEyAUWK2q00UkHPgH0MvXVhYwVlXzRKQN8DrQDe8I+DzgEVUtquvPw1TOrW4+/v4P7M5Zy6Dwb2gTnVWmVOkYUkBC6NHSI7HBp+ja7jgbmx3ilbWpFOxowokRjTnZ/vSPnDscCpsJp47lcvi1RazftJ+nf3XjGXuKG2OMMZeyS/Y3oogMAiYAfVW1F3At8H0l1R9R1UTgMbyBZvnjDwJ/K3fOHaqa6Psq2UzgVeAV37EEYIbv+M+BVFXt6dsq9W6gWEQEmIN3l6rOeFNZRQC/re19m9rZlrWcXTnraB98nDbBWWdssR0mECoVt91WhasiDnNN7z24RhV7g1Q/lU61EE62gtXrvq6wp7gxxhhzKbtkA1W8I54ZqloIoKoZqnqkinNWAZ38HF+HN99pda55qOSNqm4vc/xwmeN7fP0aCRSo6hu+4268u1r9t28U1pwnX2UuBqBDSDrgTV8Y7YCmDojwpTKsbJ/yu+K28NwNcwNWOtHDweHhDh5el8Qvf/PhObkHY4wx5kJzKQeqSUBbEdkrIn8RkeHVOOcGYLuf42OBT8sde1dEtvq+/uA79gqwTEQWiMhDItLEd/zfwP+KyDoReV5EOvuOdwc2l21UVXOA7ygXMIvIdBHZJCKb0tPTq3ErpiayizMAaOQ4ve2hAwgSvzm3zxDi8BAfkhewjjoFV2OhKEw5lpp9tt01xhhjLgqXbKCqqnnAlcB0IB2YJSLTKqn+B9/OUNPxPpYve3w/8H/A78qdU/bR/yO+a74BJAAf4d2Far2IhKrqVrzbq/4B71atG0UkAe98VX+JbiscV9WZqtpPVfvFxcVV4xMwNREdHAtAvuf03tgewKUVn+aXV+RxkFYUEbCOuJWgk0pIgdCiefTZdtcYY4y5KFzSi6l8j9JX4N2idDtwF95tSst7pJKk/Y/gnUP6APAW3sC3qmsewTuC+m8RSQF6AJt9gfMcYI6IeIDxeLdunVT2fBGJAtoC31TjFk0d6dN0NN+f2s2Bojhig06iCtkeb1mYQKRU3Ha75P1b6X35fFlfCKPSSs1SPEQchv99cBzjR9se3cYYYwxcwiOqItK1zCN2gETg25q2o6oe4M+AQ0Suq+KaY0Uk2Pe6BRADHBaRq0Wkqe94CN4V/t8CS4FwEfmhr8wJ/BF4U1VP1bSvpvYSm1xDQtQgDhbHcKi4yRmxZoFCofqffroxrzXLtnYlaEkwjQ+6/FYKP6Y0PgxDB3WusKe4McYYcym7lEdUI4AZvnmiLmAf3kf7NaaqKiLPA48Ci3yH3xWRkvRUGap6LTAG+LOIFPiOP6Kqx0RkDPBX3yp/B/AfYLav3ZuBv4jIE76y+cDjtemnqT2HOJnc9hGSs5az+fgijuRs5Irw7wh3FuHBwf6iYI6fakbToGKah50kozic5RmXs2fz1fys8zXs77mHVct3k9oxiKwrQimO8OZRjTqkdHJFcccDAxl3reVRNcYYY8oSrWqCnbng9OvXTzdt2lTf3TDGGGOMqZKIbFbVfv7KbPjGGGOMMcY0SBaoGmOMMcaYBskCVWOMMcYY0yBdyoupjKmRooIiZjw5mzXLdlFY5CY0xMmQkQnc//wUQkK8P0pudbMydS2ffr2Y44Un8GQ5iTrQihuvGM114xNtsZQxxhhTA/Zbs5pEJK/M6/Ei8rWItKtFO/eJyD4RURGJLXNcRORVX1myiPQtUzZWRPb4yh47+7sxNVVUUMSPRr/I4kU7yS9WPOIgv1hZvGgnPxr1AkUFRbjVzZ/3zOQfB98hPfgYnogiaJNPztBv+OeRt3j+iY9wuzz1fSvGGGPMBcMC1RoSkVHADGCsqn5Xiya+AK6lYs7WcUBn39d04K++6zmB133l3YDbRaRb7XpvamvGk7M5nlNYcRsqVY7nFPLaU3NYlb6OjVlf+atCaO98Np3cwpKFyeev08YYY8wFzgLVGhCRocA/gOtV9RsRae/bXaqk/GEReVpEEkRkQ5nj7UUkGUBVv1LVg36avxF4W73WA01EpCXQH9inqvtVtQj4wFfXnEdrlu3yvvCX1R9YvXQXK9K+CFSF0AEnWfj51nPYS2OMMebiYoFq9YUCnwE3qeruQBVVdRcQIiIdfYemAh9W0X5r4Psy7w/5jlV2/AwiMl1ENonIpvT09CouZWqqsMhdRbmL40UnAtZxNHWTlppdl90yxhhjLmoWqFZfMbAWuLua9T8EbvW9ngrMqqK++DmmAY6feUB1pqr2U9V+cXFx1eyiqa7QEGcV5UHEhDQLWMeT6SS+eXRddssYY4y5qFmgWn0evIHnVSJSsoWpizM/w7Ayr2cBt4pIF7y7rH5dRfuHgLZl3rcBjgQ4bs6jISMTvC/8TUAFho5KYET81YGqUPhlY8bekHgOe2mMMcZcXCxQrQFVPQVMAO4QkbuBVCBeRGJEJNRXVlL3G8ANPEHVo6kAc4Ef+lb/DwSyVfUosBHoLCIdRCQEuM1X15xH9z8/hZioUL8TUGOiQrnvuckMjxvMVU37+J2jWritEf3Cr+Tacb3OX6eNMcaYC5wFqjWkqieAscBvgPHAs8CXwDyg/NzVWcB/UWZ+qog8ICKH8I6MJovIP31F84H9wD68C7Z+6rueC7gPWATsAj5U1R3n5OZMpUJCgnhj8aOMGdudRsEOHOqhUbCDMWO788bSxwgJCcIhDn7eZTo/af9D4otb4MgLge/DiVp9OT9pfRe/eX6y5VE1xhhjakC0/HNKc8Hr16+fbtq0qb67YYwxxhhTJRHZrKr9/JXZ8I4xxhhjjGmQLFA1xhhjjDENkgWqxhhjjDGmQQqq7w5cCETEDWzH+3kdAO5U1awanJ+nqhEi0gp4VVUn+6nTGXgFSACygBzgKVVddfZ3cOFxuT0sXLmDectSSMvIJT42krFDE9i3ZCdfLN9NYZGb0BAnQ0Ym8NOnJ7Fy6U4Wfv4V6Wk5xMVHMfaGPowe3wuPuliTPAOXZw6NGp0gMyeSdTv6cOz4cEb2bUtG1G/pGvs9IQ43RR4nezLacmfCe8REBc6JaowxxphzzxZTVUNJoOl7/RawV1V/W5vzKykPA5KBh1V1ru9YD6Cfqr5Z0/5e6IupXG4PT74yj5VfVkw9G5RbRNjRU6W7ICgQ3DiEIj//G189ohP9b/w/Lmu9tULZxt2XE90+m6bB+RXKMovDGRibRIum8Wd3I8YYY4ypki2mqlvr8G1hKiKXi8hCEdksIqtF5Arf8Q4isk5ENorIcyUnikh7EUnx0+YdwLqSIBVAVVNKglQRaSYin4pIsoisF5GLOhnnwpU7/AapqOKKDMEVFXL6mFP8BqkABY3mc1nrrX4T8F91xTe0CMnxW9Y0+BQf7L3r7G7CGGOMMWfNAtUaEBEnMIrTCfdnAver6pXAw8BffMf/DPxVVa8CjlWj6e7AlgDlzwBfqWov4HHg7Vp0/4Ixb5m/WJ7SZPvF0acDVQ2qfGvTQSN2lT2tfDM0ElelZV1jv6t+h40xxhhzTligWj2NRGQrcBxoBiwWkQhgMPCRr+zvQEtf/auB932v36npxUTkExFJEZE5vkNDStpR1WVAjIhElztnuohsEpFN6enpNb1kg5KWkRuw3BNU5n/b8pFmGU2b5AVsx0Hl015CHO6A5xpjjDHm3LNAtXryVTURuAwIAX6G97PLUtXEMl8JZc6pyeTfHUDf0hNVbwam4Q2KAfxFY2e0r6ozVbWfqvaLi4urwaUbnvjYyIDlDpfn9JsAc6wzsyqdFgyAx+/H6lXkqXyk1hhjjDHnhwWqNaCq2cADeB/z5wMHRGQKgHj19lX9ArjN9/qOajT9HnC1iEwscyy8zOtVJe2IyAggQ1VzankbDd6EkT38F/iC0uDsotJD4qp85HPdioSyp5VvhnwNqrRsT0a76nfYGGOMMeeEBao1pKpfAdvwBqJ3AHeLyDa8o6I3+qr9HPiZiGwEov02dGab+cAE4B4R2S8i64DfAM/7qjwN9BORZOAF4KJe6TNueHeGD+hcsUCEoNwignJOB6q4lZBKBkbD8q/n28OJfuehbth9OceKovyWZRaHc2fCu2d3E8YYY4w5a5ae6iJ0oaenAm+KqkWrdjJv6XZSM3JpHhvJ2GEJ7FuyizXLdlNY5CI0JIihoxK496lbWLVsJws/30paajbxzaMZe0Mi147z5lH9InkGxb48qidyoliXkkhapjePanrk7+ga+12ZPKrtuDPhXcujaowxxpwngdJTWaB6EboYAlVjjDHGXBosj6oxxhhjjLngWKBqjDHGGGMaJAtUjTHGGGNMgxRU3x24WIhIW7xppK5U1RMi0hTvblMjVPXbOmi/PTBYVd8727ZMzbk8HmbvS2HWnu0cPZlDy8ZRTOncg8aHhfkrtlMcu4umXb8jODyfovQgstY0IyFkMA88NxVxeFiTPANXyYKu7EhWfdWTdVu706pRFD+8/irGX9sTp9OB2+Vh8YJkFn7+FelpOcTFRzH2hj6MHt8Lp9P+rjTGGHNpscVUdUhEHgU6qep0Efk7cFBVf19HbY8AHlbVCVXVtcVUdcvl8fCz5XNZeHBvhbLwVGVE5z00Tzheoez4hihOvNOJO363gfZttlYo37irM6/NvgE5BaO7duSpR27ghac/Yc2K3RXqDhlxBb9+bhLOIAtWjTHGXFxsMdX58wowUEQexLvt6R/BG8CKyHYR2SYiL/iOXS4iC0Vks4isFpErfMffFJFXRWStL6fqZF/bLwBDRWSriDx0/m/t0jV7X4rfIBWF1j3SaJ5w3O/GATH9c+g5bTPt22z1W35Vwtdc3XMH7kYOlm/bx59eXeQ3SAVYs2I3SxYm19EdGWOMMRcGe/Rfh1S1WEQeARYCY1S1SETGATcBA1T1lIiUJOicCdyjql+LyADgL8BIX1lLvIHuFcBc4GPgMao5omrq1qw92/0eH5Owg+aR2QB+Nw4AGDR0T8Dy4X1SWJ3ck+JwB/9ZnoJEB1faj9+/voiX/7mU2LgoAFo0j+aPz99aw7sxxhhjLhwWqNa9ccBRoAewGLgWeENVTwH45q9GAIOBj+R0BBNapo1PVdUD7BSR5tW5qIhMB6YDtGtn23/WpaMn/e9WGxFSQJAj8NSZcGdRwPKYaG/b6hQQ8f43gIJiN4eOZAasY4wxxlwsLFCtQyKSCIwGBgJrROQDQIDy0YwDyFLVxEqaKizbbHWuraoz8Y7S0q9fP5t4XIdaNo7iyMncCsfzisJoHFoYMFg95Q6hsaPyYPV4tnd0VNwKqognwLdOhNDQoDNGVI0xxpiLmQWqdUS8Q6N/BR5U1e9E5A/AS8A7wJMi8l7Jo3/fqOoBEZmiqh/5zu2lqtsCXCIXiDz3d2LKm9q1J5vTDlc4nrSrO53jUxnScR+qZz7eL3m/bnVXJo7cXGn5yq96ABB8ysP11/RgyZwtlfbjl7++gesmJNbVbRljjDENni2mqjs/Ab5T1cW+93/BO8c0H+88000ishV42Fd+B3C3iGwDdgA3VtF+MuDyLciyxVTn0eROPRjbvkvFAoHD2+NJ3Rnjdw7q8Q1RbP/3lRw8nOi3fOOuzqzZ3h1nvoeRvTvx4M+vY8iIK/z2YciIK7h2XK86uiNjjDHmwmDpqS5Clp6q7rk8Hubs28GsvckcycuhVUQUUzr1oPERB/OXJ1MYu4tmXb4juLE3j2rm6hi6hw3m/mdvRRwevkieQbEvj+pxXx7V9Vu70zo8ih9e359xo3qU5lFdsjCZhZ9vJS01m/jm0Yy9IZFrx1keVWOMMRenQOmpLFC9CFmgaowxxpgLheVRNcYYY4wxFxwLVI0xxhhjTINkq/6NMcZUKb+ogNnbn6FN+GJiQ3PJKIzk0KnRTOn9NKFBoVU30IC53R6SkrazYP420tNziYuLZNz43owZ0xOn08GxzDQ+2PtDusZ+T4jDTZHHyZ6MttyZ8B4xUc1K2ykqKGLGk7NZs2wXhUVuQkOcDBmZwP3PTyEkJAiXx8PsfSnM2rOdoydzaNE4km7Fzchce4L0jFziY6MYP6YnY31z1o0xF9AcVRHJU9WI+u5HWSLSH28KquZ4c6WuAR4oSe5fyzbbA4NV9b3atmFzVI0xdSm/qIDFu8YxKK7iVsLr0rswOmEBjULC6qFnZ8/t9vDcs5+yevWeCmVDh3Zl+gOD2XBiLE2DK/6znlkczsDYJFo0jaeooIgfjX6R4zmFFerFRIXyj0UP89C6hX63Yw4/DHEbQHy/jocN7sJTj00kyIJVc4mwOarngG/HqI+A/1XVrkAC3q1TI8vVq+modXvgB3XRR2OMqQuztz/DoLi9lB/XUIVBcXuZvf3Z+ulYHUhK2u43SAVYvXoPs76+i6bBp/zee9PgU3yw9y4AZjw52xuk+ql4PKeQ+1/5P79BKgqnWkNemQ0FV63dS9KyHWdzW8ZcNC64EVURGQE8DWTg3aZ0M/BfqqoichB4C7gBCAamqOpuEWkG/BvoCJzCu9VoCrAfSFTVLN819gFXA/2B3wAhwHHgDlVNLdefZwFU9Uk/fX0aaIU36MwA2gL3q+pWX/kXwL1AU+DPvtMUGIZ329UE4IDvXj7Bu2lAY1+9+1R1baDPykZUjTF1acWufnSPPlppeUp2K65J2Hgee3Tafy34kEN52bU+Py0th6IiF1rJHoCv3fA24c7iSs8/5Q7mwQU/wu1yV9iCsCx3OAG3SBY3OMsM2opwXh//BwU5iIupuz1l2kRE83/jbq2z9szFLdCI6oU6R7UP0B04AnyBN7hc4yvLUNW+IvJTvMn1fww8A3ylqjeJyEjgbVVNFJHPgJuBN0RkAHBQVVNFZA0w0Bf8/hh4FPhluT70wBtIVuZKYIiq5ovIXcA04EER6QKEqmqyiHwO/ExVvxCRCKAAeAx4WFUnAIhIODBaVQtEpDPwPlDhmyki0/EG4LRr1658sTHG1FpsaMUthMuKC805Tz2p6FBeNgdyMmvfQBgQVnkAGeJwBzw9xOGmoJGHau52XSl1gqtcnFiM56zarBkPeWfzORpzjlyogeoGVT0E4NvtqT2nA9U5vv9uBm7xvR4CTAJQ1WUiEiMi0cAs4EngDeA233uANsAsEWmJd1T1QC36OFdV832vPwKeEJFHgP8G3vQd/wJ4WUTeBeao6iEpv4WRd2T4NRFJBNyAny2SQFVnAjPBO6Jai/4aY4xfGYWRNA/Lq7Q8vTDqPPbmTG0ios/q/KpGVIs8ToKclQeMRR4nYfkOG1Et52y/L8aUuFAD1bKz1d2ceR+Ffo77+9dBgXVAJxGJA24CnveVzQBeVtW5ZaYalLcD76jpZ5X08WTphVRPichivNuk3opvRFRVXxCR/wDjgfUicq2fdh4CUoHeeOcUF1RyPWOMOScOnRpN9+i3UeWM7YBL3h8+Nbre+na2j5cXLNjGS3+YX2n57oFt6NviQKX3viejHXvue5g/Pvo+ixftpLKKrW+9jCUtTlS8gAICzbZC5LenD//vg+MYP7rnWd2bMReDS2Ux1SrgDgBf4JmhqjnqnaD7CfAysEtVj/vqRwOHfa/vqqTN14C7fFMG8LX9XyLSopL6/wReBTaq6glf/ctVdbuq/j9gE3AFkMuZC7KigaOq6gHuBJzVvmtjjKkDU3o/zbr0LpR/4CPiXfU/pfdT9dOxOjBmTE+GDu3qt2zo0K7c0fVdMovD/d57ZnE4dya8C8D9z08hJioUfxVjokJ57Zc/ZGx7Pw/ExLvqP6JMkDpscBeuG9n9bG7LmIvGhTqiWlNP452Hmox3MVXZ4HMWsBHvHNKy9T8SkcPAeqBD+QZ9c1lvA14SkXjAgzcgnlO+rq/+ZhHJwTvNoMSDInIN3tHfncACXzsuEdmGd4rAX4DZIjIFWE6ZkVpjjDkfQoNCGZ2wgNnbn6V1+GLiQnNIL4zi8KnRTOn91AWdR9XpdPDEkzexOCmFBQu2kZaWQ3x8FOPG9Wb0GG8+04Ek8cHeu+ga+12ZPKrtuDPh3dI8qiEhQbyx+FFee2oOq5fuorDIRWhIEENHJXDfc5MJCQni9WsmMmffDmbtTeZIXg4tG0fRzdWMzN3HSYvLpXlcFOPH9OK6kd0tj6oxPhfMqv8LnYi0AlYAV/hGR88ZW/VvjDHGmAuF5VGtZyLyQ+BL4NfnOkg1xhhjjLlYXCqP/uuVqr4NvF3f/TDGGGOMuZDYiKoxxhhjjGmQbES1jojICuD3qrqozLEHgS6q+tMatDMCKKpq9yljigqKmPHkbNYs20VhkZvQECdDRiZw28PD+ejAf9M19vsyCz/acmfCe6ULP8pzuT0sWprC/KTtpGXkEB8bxfgxPRk7qkeNFnW41c2S1I0kHVtPemEmcaFNGdNiINc2749TGs7fxfmFBXy4/HmaRSfRJDKHrNwoTmSP4bZRTxAafP4WBrk8Hubs3sGsXSkczculZUQkUxN6MOmK7jgdDefzqg9ul4fFC5JZ+PlXpKflEBcfxdgb+jB6fC9baGTMJcQWU9UREfkfvLtZ/ajMsfXAI6q6ugbtPA3kqepLte2LLaa6+BUVFPGj0S969xYvQ8OLuffthTQNPlXhnMzicAbGJtGiafwZx11uD8+8MJdVayvuQz5scBeeemwiQdUIDNzq5ve73uSLjOQKZVfH9uJXCdNwSv1nV8svLOCztRPo1WlXhbLkfQncOHgejULDznk/XB4P9y2ax8L9X1coG9uxM69dN4GgSzRYdbs8/PaJ2axZsbtC2ZARV/Dr5ybhDLo0PxtjLka2mOr8+BiYICKhACLSHmgFhIvIOhHZIiIf+bZKRUQOisgzvuPbReQK3zn3AA+JyFYRGSoil4nIUhFJ9v3X9kc1zHhytjdILfeH5piXttA0+FT5w6hC0+BTfLC3YlrgRUtT/AapAKvW7iVp2Y5q9WlJ6ka/QSrAFxnJLE2tn73gy/tw+fP06rTL72fUq9MuPlz+vP8T69ic3Tv8BqkAC/d/zZw9O89LPxqixQuS/QapAGtW7GbJQv//nxljLj726L+OqOpxEdkAjMW7W9VtwFLg18C1qnpSRP4X+AXwrO+0DFXtKyI/BR5W1R+LyN8oM6IqIp8Db6vqWyLy33g3DbjpvN6caXDWLPONBpZLLt6txWF/h0vfd439rkJb85O2B7zW/KTkau2Qk3RsfcDyRcfWM6bFwCrbOdeaRScBlX9GTaMXc3qTuorunPsxh3LOfm/7I3mB23hi5RL+unnDWV8HoE1UFO9MnFwnbZ0PCz//qoryrVw3IfH8dMYYU68sUK1b7+MNUEsC1TnADcAX4v0tGIJ329YSJZsDbAZuqaTNQWXK3gFe9FdJRKYD0wHatbNB14tdYZEb/Mz5DHG4A57nrzwtI3DAlJpevaAsvTDzrMrPlyaRge+naWR2wPJDOTkcyD7391Lodp+X6zRE6WmBv0dpqYG/R8aYi4cFqnXrU+BlEekLNAK+Ahar6u2V1C+ZYOim+t8Lv5OKVXUmMBO8c1Sr22FzYQoNcZJfXPHbXORxEuSsPFVvkafiHNH42CjS0nMrPad5XFS1+hQX2pT0wqyA5Q1BVm4UMdGV329mbnTA89tEVe/zqMqRvBwK3ZX/YRHqdNIqom6uVVd9Pl/i4qNIT608WI1vHvh7ZIy5eFigWodUNc+3+v/feEdX1wOvi0gnVd0nIuFAG1X1PyHQKxco+1tlLd7R2XeAO4A156Tz5oIyZGQCixft9E6sLPMMe+ex1vRrfbD84dL3ezLaMe7yM9saP6YnKbsOV3qt8WN6VatPY1oMZGfOgUrLr2sAj/0BTmSP4fI2b1T6GWVmjw54fl09Qv9w53YeXZ5Uaflzw6/l1oQedXKtC83YG/qwc/uhAOWJ568zxph6ZYup6t77QG/gA1VNB6YB74tIMt7A9Yoqzv8cuLlkMRXwAPAj3/l3Aj8/Zz03F4z7n59CTFRohYmWSQ/2I7M43O/8y8zicO5MeLdCW2NH9WDY4C5+rzNscBeuG9m9Wn26tnl/ro71H9ReHduLUc37V6udc+22UU+QvC/B72eUvC+B20Y9cV76MemK7ozt2Nlv2diOnZnUtdt56UdDNHp8L4aM8P9P5ZARV3DtuOr98WSMufBZeqqLkKWnujQUFRTx2lNzWL10F4VFLkJDghg6KoGpvxzGRwfupmvsd2XyqLbjzoR3A+ZRTVq2g/lJyaSm59A8LorxY3px3cjuNc6jujR1I4vK5FG9rsVARjXQPKpNoxfTNDKbzNxoMrNH108e1T07+XDXdo7k5tIqMpJbE3oyqWs3y6Pq8rBkYTILP99KWmo28c2jGXtDIteOszyqxlxsAqWnskD1ImSBqjHGGGMuFJZH1RhjjDHGXHAsUDXGGGOMMQ2SBarGGGOMMaZBsvRUdURE3EDZLX4+UNUX/NSbBiSp6hHf+38CL6vqpbtfoqlzbnWzJHUjSWUWNY1pMZBrm/dHPbBw5Q7mLUshLSOX+NhIJozswbjhZy6cyi8qYPb2Z2gTvpjY0FwyCiM5dGo0U3o/TWjQmQuOXG4Pi5amMD9pO2kZOcTHRjF+TE/GjuqBAp+vS+GTb5aQH3uI4MbFxIQ24+aO1zIi/moc4qDYVcSa5Bm4PXMIb3SCU/nNcDpuYWjvBxB1snhBMgs//4r0tBzi4qMYe0MfRo/3LqpxeTzM2b2DD3ZsZ++RNPR4IVG7Cmh+0M3QaxK4//kphITYP3XGGHMhssVUdURE8lQ1ooo6Trzbqj6squdstZMtprq0udXN73e9yRcZFfdDHxTTi/wFMaz68psKZcMHdObZhyYQ5HSQX1TA4l3jGBRXMeXvuvQujE5YQKOQMMAbpD7zwlxWra1Yd8igzuQ3E/Y2W01k+4pJ9vs17cPPOk5j+ebJXNZ6a4Xybw8nsuGz/+KLFfsqtj3iCv73mZv5+dL5LNz/dYXyiANFtF5yitjIUN5Y/CghYSEV6hhjjKl/tpiqHonIQRF5UkTWALcD/YB3fXlSG4nIChHp56t7t4js9R37h4i85jt+g4h8KSJficgSEWlej7dkGrglqRv9BqkA644nsy5nm9+ylV9+zaJV3oH92dufYVDcXsr/HasKg+L2Mnv7s6XHFi1N8RukAizfto+vTn5FZPtcv21tyvyKuSm/4bLWW/2WX9Z6K/mN5vtte82K3fx2TpI3SC3/97YqeR1CyO4czPGcQl57ao7fNowxxjRsNqJaR/w8+v+9qs4SkYPAX1T1RV+9FZQZUS15DxzBuwtVX7y7Uy0DtqnqfSLSFMhSVRWRHwMJqvrLyvpiI6rnzqKUwcSFZdV3NwJyOj04pPKfa48Kbrf/v1GDnW5ElKZB+YQ4Am3F6iDT1aha/YkKysfpf+dfgIB9LeFWqbKOPx4cpBcEfNBRqaP5kTz6wS10mFdxJDgoyEn3fh343d+n1aptY4wxpwUaUbWJW3UnX1UTKymbVY3z+wMrVfUEgIh8BJRsF9QGmCUiLYEQoMI+lSIyHZgO0K5du5r13FRbXFgWbcOz67sb9S7E4aF5yMnzdr2gagSz/rlpdxbfr+IIB24qBslul4fUI1m1btcYY0z1WKB6flTnN3qgIaMZeBdczRWREcDT5Suo6kxgJnhHVGveRVMd6QVN6rsLVbIR1dPOdkQ1OM/jt+9BQU6at2pSq3aNMcZUnwWq518uEOnn+AbgFd9j/lxgEqenEkQDh32v7zrnPTSVuq7H2vruQpUWHVvPn/a+X2l5/pJmFO/yH7w9/tPruP6aHvzf5l9xXcu3UQUpEyOWvF+eeif/deXvAPhPUjIv/nmh3/aKw4XQ/nm0GHq00rZuDo2kR+wHlZa//cZItizoUrFxYODPr+Tt47u8c1TLxrK+k1usOEmTvcWMGdudX/y/2yr9TCozoSfw2xqfZowxpo7YYqq608i3QKrkq0JqKp83gb+VLKYqOaiqh4HfAV8CS4CdQMkzy6eBj0RkNZBxrm7AXByubd6fq2N7+S0bHNOLQVGJfsuGD+jM2GHdAJjS+2nWpXc5I3AEb+C4Lr0LU3o/VXps7KgeDBvsP5Ac2bsTfRv3JfdgpN+2rmrah5t6/o5vDyf6Lf/2cCKN8q/32/aQEVfwm0ljGNuxc8XnESJEHCgi+utiYqJCue+5yX7bMMYY07DZYqoGREQiVDVPRIKAT4B/q+onNW3HFlMZt7pZmrqRRWXyqF7XYiCjfHlUF63aybyl20nNyKV5bCQTRvVk7LBufvKoPkvr8MXEheaQXhjF4VOjmdL7Kb95VJOW7WB+UjKp6Tk0j4ti/JheXDeyOwrMW7+DOV8vIT/u+zJ5VEczIn5waR7VL5JnUOyZQ+NGJziZ34xgxy0M8eVRXbIwmYWfbyUtNZv45tGMvSGRa8eVyaO6Zycf7Ehm72FvHtXoXQXEH/QwbGQC9z032fKoGmNMAxZoMZUFqg2IiLwEXAuEAUnAz7UW3yALVI0xxhhzobBV/xcIVX24vvtgjDHGGNNQ2BxVY4wxxhjTINmIqjHGL5fbw8KVO5i3LIW0jFziYyOZMLIH44Z3L53Lml9YwIfLn6dZdBJNInPIyo3iRPYYbhv1BKHBoVVcoaKigiJmPDmbNct2UVjkJjTEyZCRCdz//JRazTN1eTzM2b+dD7/ZxtGTubRsHMmtl/dmUseeOB32d7oxxjR0Nkc1ABGJAZb63rYA3EA60B44oqrdytR9GsjDuyr/OlW9vUxZLLALb+L+v+DdRlWAvcA03wIqAf4MjAdO+Y5v8Z0/1lfmBP6pqpVlFABsjqo5ey63hydfmcfKL7+uUDZ8QGeefWgCxa4iPls7gV6ddlWok7wvgRsHz6NRaFi1r1lUUMSPRr/I8ZzCCmUxUaG8sfhRQsJCqn8PHg/3r/6Uhd/vqVA2tm1XZgy9iSALVo0xpt4FmqNq/0oHoKrHVTXRt+PU34BXfK8Tgcqyoc8BRotIeJljk4G5qloIPKSqvVW1F/AdcJ+vzjigs+9rOvBXABFxAq/7yrsBt4tIN4w5hxau3OE3SAVY+eXXLFq1kw+XP0+vTrso/7euKvTqtIsPlz9fo2vOeHK2N0j10+DxnEJee2pOjdqbs3+73yAVYOH3e/jkQEqN2jPGGHP+WaBax1Q1B1gF3FDm8G3A+2XK8Y2gNoLSbW9uBN5Wr/VAE9+Wqf2Bfaq6X1WLgA98dY05Z+YtCxzEzVu6nWbRSQB+858CNI1eXKNrrlm268wGyjW4emnFkdtAPvxmW+DyfYHLjTHG1D8LVM+N9/EGp4hIK6ALsLykUETeAI4BV+DdHhWgNfB9mTYO+Y5VdvwMIjJdRDaJyKb09PS6uxNzSUrLyA1YnpqRS5PInIB1mkZmBywvr7DIXUW5q0btHT0Z+B6OnAzcf2OMMfXPAtXaqWxib8nxecAQEYkCbgU+VtXS38Kq+iOgFd55q1N9h/1tZl5+Y8hKr6+qM1W1n6r2i4uLq95dGFOJ+Fh/u/ye1jw2kqzcqIB1MnOja3TN0BBnFeU1W0zVsnHge2jVOHD/jTHG1D8LVGvnONC03LFm+LY3VdV8YCFwM2Ue+5flC1xnAZN8hw4BbctUaQMcCXDcmHNmwsgegctH9eRE9hjA75RSADKzR9fomkNGJpzZQLkGh45KqFF7t17eO3B5p8Dlxhhj6p8FqrWgqnnAUREZBSAizYCxwJoy1d4HfgE0B9b76omIdCp5jXce625f/bnAD311BgLZqnoU2Ah0FpEOIhKCN/Cde67v0Vzaxg3vzvABnf2WDR/QmbHDunHbqCdI3pfgd0pp8r4Ebhv1RI2uef/zU4iJCvU7RzUmKpT7nptco/YmdezJ2LZd/ZaNbduVWzoEDsaNMcbUP0tPVU0l6adU9SXf+254V+OXjKz+QVXfLVM/CDgK/EtVH/MdcwCrgSi8j/S3Afeqao4vcH0Nb8B7CviRqm7ynTce+BPe9FT/VtXfBuqrpacydcHl9rBo1U7mLd1OakYuzWMjmTCqJ2OHdauQR7Vp9GKaRmaTmRtNZvbos8qj+tpTc1i9dBeFRS5CQ4IYOiqB+56bXOs8qp8cSOHDfds4cjKHVo2juLVTb27p0MPyqBpjTAMRKD2VBaoXIQtUjTHGGHOhsDyqxhhjjDHmgmOBqjHGGGOMaZAsUDXGGGOMMQ1SzVcnmDOIiBvYjndxlBu4T1XXBqjfHpinqrbk2FyQXG4Pn2/YyafrUziWlUeLJhHcNLAHEwd0O2OBksvtYdHSFOYnbSctI4f42CjGj+nJ2FE9ShdjgXfB05zdO5i1K4Wjebm0jIhkakIPJl3R/ZwseCoqKGLGk7NZs2wXhUVuQkOcDBmZwP3PT6nVgi1jjDHnji2mOksikqeqEb7X1wGPq+rwAPXbU4NAVUScZTcLqA5bTGXOFZfbw6Nv/oel2/ZVKBvVuxMvTrueIKcDl9vDMy/MZdXavRXqDRvchacem+it5/Fw36J5LNz/dYV6Yzt25rXrJhBUh8FqUUERPxr9IsdzCiuUxUSF8sbiRwkJC6mz6xljjKmaLaY6f6KATCjNmfoHEUkRke0iMrV8ZRFx+upsFJFkEfkf3/ERIrJcRN4DtotImIi84WvnKxG55vzeljFen2/Y6TdIBVi6bR/zNu4CYNHSFL9BKsCqtXtJWrYDgDm7d/gNUgEW7v+aOXt21kGvT5vx5GxvkOpnU4HjOYW89tScOr2eMcaYs2OB6tlrJCJbRWQ38E/gOd/xW4BEoDdwLfAHEWlZ7ty78Sb2vwq4CviJiHTwlfUHfq2q3YCfAahqT+B24C0RCTuH92SMX5+uTwlY/omvfH7S9oD15iclAzBrV+D2PtwVuJ2aWrPMG0j73aUAWL10V51ezxhjzNmxQPXs5atqoqpegTdZ/9u+5P1DgPdV1a2qqcBKvMFoWWPw7ka1FfgSiAFKtgPaoKoHfK+HAO8AqOpu4FugS9mGRGS6iGwSkU3p6el1fpPGABzLygtcnpkLQFpGTsB6qene8qN5uQHrHckNXF5ThUWBZ9EUFrnq9HrGGGPOjgWqdUhV1wGxQBzexVVVEeB+X6CbqKodVDXJV3ayXL2qrj1TVfupar+4uLga992Y6mjRJCJwedNIAOJjowLWax7nLW8ZERmwXqvIwOU1FRrirKLcFlMZY0xDYoFqHRKRK/Buc3ocWAVM9c1DjQOGARvKnbIIuFdEgn3ndxGRxn6aXgXcUVIHaAfsOTd3YUzlbhoYeA3gzb7y8WN6Bqw3fkwvAKYmBG7v1oTA7dTUkJEJ3hd+5qgCDB2VUKfXM8YYc3YsUD17JXNUtwKz+P/s3Xl4VOXZ+PHvnUkyEEnYsggIrixhR+OCRkF2LFgt4FJfXNpX+msr1rZqF19BBVurra3F2pYuWlsVbUErtATCpqCgshmWICpubFnYEiTJZGbu3x/nBCbJZLKQPffnunI553mec8592LznOc8Ct7mz9F8FsoD3gVXA/ap6sMK5fwZ2AptFZDvwR8IvGfYM4BGRbe49blfVytOWjWlg117an9FDLghbN3rIBUy+xEn0JoweyFWX9wnb7qrL+zB+1AAApvQbwITzeodtN+G83kzp278eoj5l5txpdE3whh2j2jXBy11zptbr/YwxxpweW56qFbLlqUxD8geCLHkvm1c3bOfgkULO7BzP9ZcNZPIlqZXWUV2+agf/XZ5FTl4BKUkJXDNuMONHDai8juoHO3klexv7CwvpHh/PDamDmNK3f4Oto/r07EWsXZlNic+PNzaaK0enctecqbaOqjHGNIFIy1NZotoKWaJqjDHGmJbC1lE1xhhjjDEtjiWqxhhjjDGmWbJE1RhjjDHGNEtNMnNARFKAXwOX4Ww56gMeV9VXRWQk8G9gD9AeWKKq94acmwTsB+5S1T+GlH8KbFLVKe7xVGCSqt4uIrcDTwB7gQ7utR9W1bfDxPYQcFxVfyki04CHgFTgElXdGNLuJzg7SwWAu1V1WZhrrQE6lI27EJE04JeqOtJ9zntVdZJbdx3wCBALlAIPquprbt1lwFOA1/15WVUfivRrbEw4/mCQRbt2sCB7G4f4gviOhxibspE+cTnERgXwBT18kN+T6akv0jWhCwCBQJClGZvZ/tlfGDBoI507FXLseEc27U5jxfoLKC3w0y6niI7H/Fw5KpWZc6fZpCRjjDH1otH/b+Lu2vQa8DdV/bpbdjZwbUiztao6SUTaA1tE5FVVfcutmwZswNlK9I+UlyYiA1R1R5hbv6yqd7n3uxpYJCJXq2qkPRO342yFWu4+ItIfuAkYAHQHVohIH3dZqoqSRWSiqi6t6iYiMgT4JTBWVT9xt1HNFJE9qpoF/A24QVXfFxEP0DdCzMaE5Q8GuWvZEjL27KZHr3w6dSzkzu7r6BRddLJNtCfIsJQ9rM0ZxWWB5SQlJPLII//igot/x7WTPzrZrkunQs49ay9nd+vN0wsnU9AhnuLDPpYv28nm9Y/xbOb9xLaLbYrHNMYY04o0xav/UYBPVf9QVqCqn6nqvIoNVbUI2Ar0CCm+GfghcJaI9Khwyi+Bn1YXgKquBuYDM6ppl62q4RbW/yqwQFVL3G1OPwIuqeIyTwD/V01I9wI/K9sy1f3vz4H73Ppk4IBbF1DVndVcz5hKFu3aQcaeD+nY+UsSOhYxvstOOkUXhV37vnPMCRbsvo3ly7dREruEi4Z8FLbdxakfcsXgHaCKr0ssJYmxHCoo4enZixrvwYwxxrRaTfF+bgCwuSYNRaQz0BtnZyZEpCdwpqq+KyKvADcCT4ac8grwHREJvyJ5eZuBb9Um8BA9cHp1y+ylfDIdaj1wvduLW9XG5QNwkuxQG4Hvup9/DXzgDiXIwOmNLq5D3KYNmP76v9hbUFCpfP9xp6xT5+MA9I7LBZy17ztGFRFF+Uz06m7byY3/OjemFp5sF6rs+PaJK5h8RcVN115l5da5iMKhQx145YGJ/POd2af5ZMYYY9qaJh9IJiK/A9JxelkvdouvFJEsnFfcj4Xs6HQTTjIKsAD4C+UT1QBOD+ZPgCpftZfd+nTCDlMWaUHauTi9qj+KcL2K558sU9VHROQFYBzwdZxe5ZHlGovMwO0h7tWrV+ToTau2t6CAT44dqbI+JsYZoRIrp0aqRKFES8U/gkqP+KPV3i82JkC3rlXfD5QTxaXVXscYY4ypqCkS1R3AlLIDVf2uiCTi9CCWKRuj2gdY545R3YqToKWIyC1uu+4i0ltVPww59+84iWq4caqhhgGRxqdGshfoGXJ8Fs4Er7BUdZWIzMGZPBbODiANZ8vVMhfibK9ado2Pgd+LyJ+APBHpqqqHQurn4wxnIC0tzXZxaMPOSkgIW77/eAElgQClpR5iYgP41EO0BAEIIvgrvtpHyD2eQGJcIV5PuOHXDl+ph0MF4e9Z1qMa1y6mbg9jjDGmTWuKRHUV8DMR+baq/t4tiwvXUFV3i8jPgR+5s/HPUNWTr9hF5GGcXtY5IeeUisivgR+796pEREbg9D5eXcdneB14UUSexJlM1Ruo+O6zokeBP+CsOFDRL4F/isgqVf1URM7BGWs71Y33K8B/1dlGrDdOz/HROsZuWrm/Xxt+v/pXdm7j/tXLOXqkA3FnHObDE8kM6bAPVTgWbH+ynarzWn9Lzvn0PfwYL2/+FbfeuvJkecV2zy0dw9qtA0GE+I+P0y7fx7gJA/jBL2462XbamAZ7XGOMMa1Yo0+mcpOt64ARIvKJiLyLM6u9qtfifwCuwkncXq1QtxCnl7Wiv1A5Cb9RRLaKyG73WlOqmfGPiFwvInuB4cB/RGSZ+ww7cIYg7MQZM/rdKmb8n6Sq/wXyqqjbivP8i0VkF7AYuN8tB5iOM0Z1K06P8S3V3c+Yiqb0G8CE83pz7MgZFBxrz7LDAzjqbx927OmR0jimp77AuHGDaOebzKb3Lwjb7r3s3qzLGgAixB724c330TXBy11zwifLxhhjTG2IVpzKa1q8tLQ03bhxY/UNTZvjDwZZ9MFOXs7OIl/ddVSTN9HnjIMh66j2YnrqC+XWUc3I2MK2z/5C/0Eb6dKpgKPHO7LZXUfVX+DHm1NEx2MBrhqdyl1zpto6qsYYY2pMRDaVrTlfqc4S1dbHElVjjDHGtBSRElXbQtUYY4wxxjRLlqgaY4wxxphmyQaSGWNMG+Ar9jFv1kLWrcqmxBfAG+shfVQq35nzNVbmZ7Fk33vklhwl2duJST0uZmL3i/BIw/dlBPxBMpdmkbF4C3m5BSQlJzBh8jDGXjMYj8f6Uoxp62yMagMRkeOq2iHk+HYgTVXvauh72xhVY0woX7GPO8Y+zqGCknLlGqUE71BOpPornTMieSCPDPo60VGeBosr4A/y6IMLWbdmV6W69JH9eGDOFDzRlqwa09rZGFVjjGnD5s1a6CSpFTom/BcFnSQ1TH/FG7nbWXagRrtd11nm0qywSSrAujW7WJGRFbbOGNN22Kv/JiAiSTjrw5btdXqPqr4lIv8GFqrq8yLyLeAqVb1FRO7E2aAgFvgImK6qJ5okeGNMtX761V+S83l+ubL8oAf/ae3cXHcBxVn4tsJiuL5LnJ3JqgrrF/9ZyDO/+3eDxRVsH1spplAZi7cyftLQBru/Mab5s0S14bR3F+gv0wVnRyuAp4Bfq+o6EekFLANScZLRt0TkE+CHnNpydZGq/glAROYC3wTmhd5MRGa459OrVy+MMU0n5/N89n2cU77wrBSIaaKtZKvIBbVT5KFfwU5KoAGT66BSZWwAuTnHGuzexpiWwRLVhlOkqkPLDsrGqLqHY4D+cqonIUFE4lU1R0RmAauB61X1sFs/0E1QOwEdcBLbclR1PjAfnDGq9f40xpgaS+mVWKnM6VFtmr+aJ3tUK5CjgnauOqaoo4KnAWMWcfaDrkpySscGu7cxpmWwRLVpRAHDVbUoTN0g4BDQPaTsOeA6VX3fTXhHNnSAxpi6+9m/723qEMr51f0vkblspzNGNSRhjX03iuJzA84Y1TA9mz/6yhS+MuPiBosrY/FWnvzZ4irrJ0we2mD3Nsa0DDaZqmksB07O/heRoe5/LwEmAsOAe0XkXLdJPHBARGKAWxo3VGNMSzdz7jS6Jngr9apGb4wiLjs6bJI6InkgE7pf1KBxjb1mMOkj+4WtSx/ZjzETBzfo/Y0xzZ/1qDaNu4HfiUgWzu/BmyLyPeBPwB2qul9Efgj8VURGAQ8C7wCfAdtwEldjjKmR2Nhons28n6dnL2LtymxKfH68sdFcOTqVb3/relblZ7Fk/0Zyio+Q0q4zk7qnMaER1lH1eKJ4YM4UVmRkkbF4K7k5x0hO6ciEyUMZM9HWUTXG2DqqrZKto2qMMcaYlsLWUTXGGGOMMS2OJarGGGOMMaZZskTVGGOMMcY0SzaZyrQJQQ2w81gGG/L+yXF/LqVBSI46xtmxh2gvPo4UJJBz8Ct89cr7WbLrMc6KyyTRW0juiQ4s39yfd1/oy6BeKTz229to3z424r38wSCLdu3g5eztHDheSLcO8dyYOpAp/QbgiTr13TDgD5K5NIuMxVvIyy0gKTmBCZOHMfYam0RijDHGgE2malQiEsCZtS8461zfpapvV9H2bVW9vC73sclU5QU1wNJ9D/PJ8XUACMoA736So49Xauv3xdGtfeXdad/Yfx7zHrmG9sXCq6/eQ/sz2oW9lz8Y5K5lS8jY82Glugnn9ebp8ZOIjooi4A/y6IMLw+5znj6yHw/MmYIn2pJVY4wxrZ9Npmo+ilR1qKoOAX4C/LxiAxHxANQ1STWV7Tq2nE+Or6PsO9mZ0QUkRx+n4nc0L9Ct/YlK5aowovseLpu6k6KYKH78/X9Uea9Fu3aETVIBMvZ8yKIPdgKQuTQrbJIKsG7NLlZkZNXo2YwxxpjWzHpUG5GIHFfVDu7nacAtqnqdiIwEZgMHgKGq2r+srTj7rD6OsxGAAnNV9eVI92lLPar//vw+CkpzIrY5RzbQ3uM7eewVPx6p/Oe+UxTERNh3/Igvlju/+20IKhIIAhAVULoeL+Wf78wGYMrCl9h0cH+V1+h4TLhwq5e8nAJ8Pn+V7WJjo0lKSTh5nNKtE489ZXs9GGOMaX0i9ajaGNXG1V5EtgLtgG7AqJC6S4CBqvpJhXO+BgwFhgCJwHsi8qaqHghtJCIzgBkAvXr1apDgm6OC0hyOle6N2KZ9ex9xUaXVXqu61wtnRLvXiBI0ygNAkCAnik9d+8DxwojX+DI6wL4vDlcbi8/nr1E7Y4wxpjWzRLVxFanqUAARGQ48LyID3bp3wySpAOnAS6oaAHJE5A3gYuD10EaqOh+YD06PagPF3+wkxKRU26YoUD6RrapHNQh4IlznS3+M27B8j2pcu5iTbbp1iGd/hGT1DL+HHj271KlH1RhjjGlrLFFtIqq6XkQSgSS36MsqmkZ4GW2+2uuJatvsPLqUVQefQNXZ6rxb9DFSvQdPHpcpCkKMh0rlZcd/eTMdgKE9u/LU/P8Ne68bUwdGfPX/wPXjuOGnA8lYvJUnf7a4ynYz75vI+ElDq302Y4wxpjWzyVRNRET64XTgHaqm6ZvAjSLiEZEk4Crg3YaOrzXp13Ec53ZIP5l8HvAnkOvvUC4ZBSgBDhTFVSoXcWb9b/hnf9qXBnnsqVurvNeUfgOYcF7vsHUTzuvNlL79ARh7zWDSR/YL2y59ZD/GTBxco2czxhhjWjObTNWIQpanAqen9Keq+h93MtW9qjoppK1NpqpHQQ2QfSyD9Xn/4rg/p5p1VH9Bj7hMkrwF5JzowPJN/Xnvxb4MOvtMHnvq1pqto/rBTl7J3sb+wkK6x8dzQ+ogpvTtX2kd1RUZWWQs3kpuzjGSUzoyYfJQxky0dVSNMca0HZEmU1mi2gpZomqMMcaYlsLWUTXGGGOMMS2OJarGGGOMMaZZskTVGGOMMcY0S7Y8VSOqMJkK4Drgxba+XWpAA6zIeY/lBzeQV3KEJG9nxp15GWNSLsEjdf8u5Sv2MW/WQtatyqbEF8Ab6yF9VCoz504jNrbqP/oBf5DMpVlkLN5CXm4BSckJTJg8jLHX2CQnY4wxpjHZZKpGFLqFakNqSZOpAhrg59nP8VZ+5b3tr0gczE9Sb8cjkZbhD89X7OOOsY9zqKCkUl3XBC/PZt5PbLvKs/cD/iCPPriQdWt2VapLH9mPB+ZMwRNtyaoxxhhTX2wyVTMmIsfd/0aJyDMiskNElojIf0Vkqls3WkS2iMg2EfmriHibNur6syLnvbBJKsBb+VmszHmvTtedN2uhk6RW/CKmyqGCEp6evSjseZlLs8ImqQDr1uxiRUb4WI0xxhhT/+zVf+NqLyJb3c+fqOr1IXVfA84BBgHJQDbwVxFpBzwHjFbV3SLyPPBt4DeNFHODWn5wQ8T6ZQc3MO7My2p93XWrsp0P4VbvB9auzOYHwI+/9wI5B46erM7LKYh43XlPLGXB82+dPE7p1onHnrql1vEZY4wxpnqWqDauIlUdWkVdOvBPVQ0CB0VktVveFyep3e0e/w34LhUSVRGZAcwA6NWrVz2H3XDySo6cVn1VSnwBiDC+tcTnByDnwFH2fXG4xtf1+fy1am+MMcaYurNEtfmQWpaXo6rzgfngjFGtr6AaWpK3M3klRyPW14U31kNRadW/DF53MlVKt07lyvNyCvC5SWw4sbHRJKUknDyueL4xxhhj6o8lqs3HOuA2EfkbkASMBF4EdgHniMgFqvoRMB14o8mirGfjzryMnQWfVFk/vg6v/QHSR6WSuWynM0Y19PW/e3zl6FSASq/tMxZv5cmfLa7yujPvm8j4SUPrFJMxxhhjaqfKd6MiUigiBe5PYchxoYhEHshn6mIhsBfYDvwReAc4pqrFwB3AP0VkGxAE/tBkUdazMSmXcEXi4LB1VyQOZnTKJXW67sy50+ia4A07RrVrgpe75kwNe97YawaTPrJf2Lr0kf0YMzF8rMYYY4ypf7Y8VTMiIh1U9biIdAXeBa5Q1YO1vU5LWp4KnCWqVua8x7KQdVTHn3kZo+thHdWnZy9i7cpsSnx+vLHRXDk6lbvmTK12HdUVGVlkLN5Kbs4xklM6MmHyUMZMtHVUjTHGmPoWaXmqGiWqIpIO9FbVZ0UkEYhX1arf15o6EZE1QCcgFnhcVZ+ry3VaWqJqjDHGmLYrUqJa7RhVEZkNpOHMPn8WJ4n6B3BFfQZpQFVHNnUMxhhjjDHNRU3eY14PXAt8CaCq+4H4hgzKGGOMMcaYmiSqPnXGByiAiJzRsCEZY4wxxhhTs+WpXhGRPwKdRORO4BvAnxo2rJZBRK4HFgGpqhp+303TqvgDQTLe2MGSVdvJzS8kOTGeSaMGMnHEgDpNtPIHgmSsfJ/Ve5bgOfcjvB19dIxN5OqzJzOsy2iixFPpHF+xj3mzFrJuVTYlvgCxCQGuenwzqSn7iI0K4At6+CC/J9NTXySuXRwLtz3MWXGZJHoLySnpQMbewXx8bBQDSrtSsPog+bmFJCUnMGHyMMZeU/WEMX8gyOJ3d/Lahu0cPHqcMzt14LrLBnLtpf3xRNkkM2OMMfWvppOpxgLjcBafX6aqmQ0dWEsgIq8A3YCVqvpQE4dzkk2mahj+QJBZv17CG+98WKluxKW9eeT7k4iuRbLqDwR5+BevcejcJSQPOlSpvl/8ZUzrdT+ekGTVV+zjjrGPc6igBACNK+Xbz2fQOeZEpfOPlLYn6kQnhid9VKlude55/OTtybT/TOm21oe4/wykj+zHA3Om4Iku/xz+QJD7n/sPK9+vfK3RQy7g8du/UqtnN8YYY8pEmkxVo/+zqGqmqt6nqvdakuoQkQ44E8q+Cdzklo0UkTdE5BUR2S0ij4nILSLyrohsE5Hz3XaTReQdEdkiIitEJMUt/6+IbHV/jonIbSLiEZEnROQ9EckSkW812UO3cRlv7AibpAK88c6HLHtzZ62ut2zldnaXvEXyoENU/L6oCrsKN5B1dHW58nmzFjpJqnvCuF9upnPMibDnn+stYHjSR2Hrrk7ew1fO287xXtEUnHsqEV63ZhcrMrIqxbr43Z1hk1SAle9/xJL3smv41MYYY0zNVdmjKiKFuONSw1HVhKrq2gIR+R/galX9poi8DdwFJACvAanAYWAP8GdVnS0i3wPOVdV7RKQzcFRVVUT+F2fowA9Drn0RzgoLVwI3AsmqOldEvMBbwLRIy4NZj2rtPf/JbI6W5kZsk5tfSElp1duremOiSU6M51DOMUpK/ASjqtn9VsDbqQRPjHJp3EfESKDWcUcTrLSnQZlzoouIiwpWee6XQQ8flcZFvL5qjXbwPakkGM0fX/pBrc6pTvcuCfzxu1Pq9ZrGGGOajzotT6Wq8e7JjwAHgb/jvPq/BZv1D3Az8Bv38wL3+D/Ae6p6AEBEPgaWu222AVe7n88CXhaRbjjLfZ1MOt11av8O3KCqx0RkHDBYRMq2UuoI9A49xz1vBjADoFevXvX3lG3E0dJcDvv2R2wTnVD9oO7DvkKkM7Sr5f1jJECMVJ1U1kWMRB7WEyvB6u9ZuzwVgM/zjtb+JGOMMSaMmkymGq+ql4Yc/15E3gEeb6CYmj1356hRwEARUcCD0/v8X6AkpGkw5DjIqV/vecCTqvq6iIwEHnKv68FJeh9R1e1ltwNmquqySDGp6nxgPjg9qqfxeG1Sp5jkats0ZI9qqVaeNFUTkXpUS1UiJqs+jaJUI4/+qUuPaq+kTrU6pzrdu7TplzfGGNOm1SRRDYjILTgJlOL0HNb+HWXrMhV4XlVPjhcVkTeA9Bqe3xHY536+LaT8MSBLVReElC0Dvi0iq1S1VET6APtU9cu6h28quvXch6tts2TvNn7+++VV1v/0O+P5Sp+B0Kdm9/zP8iyef+1vpE77iA1fXlAu4VQFEfhqj5kM6zzmZPmv7n+JzGU7TzYY+8w7pPX49GT70POPBqOJi/KFrROBJ7eP5PWPh5Dydgkd95z6K/3DByYzftLQcrG+un47D71U9fD0h78+jusuGwDApAdr9vzGGGNMdWoymerrwA1ADpALTHPL2rKbgVcrlC2k5r8uDwH/FJG1QH5I+b3AuJAJVdcCfwZ2AptFZDvwR2r2BcPUs4kjBjDi0t5h60Zc2psJV/Wv1fUmjB5In9gryN3WtVKvqIgz639Ip6vLlc+cO42uCd6Tmefye9I4UhoX9vxPShJYn3dB2LrVueex5OOBdPjcT8Inp5LU9JH9GDNxcKVYr720P6OHXBD2OUYPuYDJl6TW8KmNMcaYmqvR8lSmZbHJVA3HHwiy7M2dLFm5jZz8QlIS45k0ehATrupf53VUl63KYtWeJUSd/SHtOpWto3otw7qMqnId1adnL2LtymxKfH5iEwJc+fgW+qfsDVlHtRfTU19w11F9hB5xmSR5C8gpiWfp3sHsOXY1A/1dKVidQ15OAckpHZkweShjJkZeR3XJe9m8umE7B48UcmbneK6/bCCTL0m1dVSNMcbUWaTJVNUmqiJyFs6YyitwXv2vA76nqnvrO1BTPyxRNcYYY0xLcbrrqD4LvA50B3oAi90yY4wxxhhjGkxNEtUkVX1WVf3uz3NAUgPHZYwxxhhj2riaTMrJdxe3f8k9vhmovN+jMcaYRhHwB8lcmkXG4i3k5RaQlJzAmAmD2LV+N2+t3kWJL4A31kP6qFRmzp1GbGz4f+r9gSAZb+xgyart5OYXkpwYz6RRA5k4YkCdxly3NEW+YhZue5iz4jJJ9BaSXxLP3hNjmTbkIbzR3qYOzxhDzcao9gKeBobjjFF9G2eM6mcNH17TEZGewJvARap62N1NajPOjP1pqjoppO1zwBJgIOBV1Z+E1A0FXlLVVBFZA3QDitzqcaqa6+449TxwEc6XgBtV9VP3/NuA/3Pbz1XVv1UXu41RNab1CviDPPrgQtat2VW50h9EfP5y+zR0TfDybOb9xLaLLd80EGTWr5eE3RZ4xKW9eeT7k4huxclqka+YzOyJDE/aXalufV4fxqYupX1sbbfuMMbUxWmNUVXVz1X1WlVNUtVkVb2utSepAKr6BfB7nLVNcf87H4j07C/hbHka6ibgxZDjW1R1qPtTtmfnN4EjqnoB8GvgFwAi0gWYDVwKXALMdhNmY0wblbk0K3ySqgrRURCaXKpyqKCEp2cvqtQ8440dYZNUgDfe+ZBlb+6sr5CbpYXbHmZ40m4q9tWowvCk3Szc9kjTBGaMKafaRFVEzhWRJ0VkkYi8XvbTGME1A78GLhORe3AW8/9VpMaq+gFwVERCd/K6AWezhEi+CpT1lP4LGC0iAowHMlX1sKoeATKBCbV+CmNMq5GxeEv4CnfBXI2OqlS2dmV2peZLVm2vVFaufuW2ugXYQpwV52xgEW6dYYAecVVvcGGMaTw1GaP6GvAXnNn+9bsZeTPn7gR1H5CB85reJ1XtV3nKSzi9qO+IyGXAIVUN7bZ4VkQCOBsEzFVn7EUP4Av3nn4ROQZ0DS137XXLKhGRGcAMgF69etXuQY0xLUZebkHkBmH+jSrxVd76Nze/MOJlcqqpb+kSvZGfL8lbza+zMaZR1GQAUrGq/lZVV6vqG2U/DR5Z8zEROIAz/hSccbrhlJUvAKaKSBROwvpSSJtbVHUQcKX7M90tD5f9aoTyyoWq81U1TVXTkpJsUQZjWquk5ITIDcLMO/CGmUyVnBgf8TIp1dS3dPklkZ8vr6SaX2djTKOoSaL6lIjMFpHhInJh2U+DR9YMuBOhxgKXAd8XkW44k50qjhPtgrsVqju29VNgBDAFeKWskaruc/9biDNu9RK3ai/Q071nNNAROBxa7joL2F9Pj2eMaYEmTB4WvsJNUMUfrFR25ejKW9xOGjWwUlm5+tGD6hZgC7H3xFigcl5fdrzPrTfGNK2aJKqDgDtxJhP9yv35ZUMG1Ry4Y0R/D9yjqp8DT+A894dAdxFJddudDQwBtoac/hLO+NaPy3bwEpFoEUl0P8cAk4CyQWKvA7e5n6cCq9whAcuAcSLS2Z1ENc4tM8a0UWOvGUz6yH6VK0TAH4RAsFxZ1wQvd82ZWqn5xBEDGHFp77D3GHFpbyZc1b++Qm6Wpg15iPV5fcKOUV2f14dpQ2Y3TWDGmHJqsjzVLmCwqvoaJ6TmwR3zOVpVb3SPPcC7wA8AP07C3g4oBX6qqpkh5ybh9HzOVNU/uGVn4Cx3FQN4gBXAD1Q1ICLtgL8Dw3B6Um9S1T3ued8Afupe+lFVrXZXMFueypjWLeAPsiIji4zFW8nNOUZySkfGTBjIrvUfsm7VLkp8fryx0Vw5OpW75kyNuI7qsjd3smTlNnLyC0lJjGfS6EFMuKp/G1pH9RF6xGWS5C0grySBfSfGMm3IbFtH1ZhGFGl5qpokqi/jJFy5ERuaZsMSVWOMMca0FJES1ZrM+k8BdonIe0BJWaGqXltP8RljjDHGGFNJTRJVG6hjjDHGGGMaXbWJahtbisoYY4wxxjQTNelRbTFERIEnVfWH7vG9QAdVfaiern8OkA18EFL8pKo+LyKfAmmqml+H614H7FbV1r1noWl0/mCQV3fs5JXt2zlQWEi3+HhuGDiQrw3ojyeq9U+WMeH5in3Mm7WQdauyKfH7iUv30WkieM/0kOjtwsjkKxiRdDlRYn9GQjmTrx7mrLhMEr2F5JfEs/fEWKYNecgmXxnTQFpVooozhvZrIvLzuiSMNfSxqg6t52teBywBKiWqIhKtqpW3lTGmGv5gkLuXLGHZhx+dLDtQWMjm/ftZ/ckefjtpEtGWrLY5vmIfd4x9nEMFJRClnDGjkJgLS/gS+LIUDpceYffxj9l6dBt3956BRzxNHXKzUOQrJjN7IuO77T5ZltLuOAM6Ps+yHRsYm7qU9rHtmjBCY1qniP+XEhGPiPyjsYKpB35gPvD9ihUikiQiC0XkPffnCrd8m4h0EschEbnVLf+7iIypSxAi8pqIbBKRHe4yV2Xlx0XkURF5X0Q2iEiKiFwOXAs8ISJbReR8EVkjIj8TkTeA74nIZBF5R0S2iMgKEUmpS1ymbXl1x85ySWqoZR9+xGs7rQO/LZo3a6GTpKoSe1kxsReWhNvMincPb2Ft3obGD7CZWrjtYYYn7Q67QcDwpN0s3PZI0wRmTCsXMVFV1QCQJCKxjRRPffgdcIuIdKxQ/hTwa1W9GGfHqD+75W8BVwADgD04W5uCsxtVuH+lz3cTyrKfK8O0+YaqXgSkAXeLSFe3/Axgg6oOwVlT9U5VfRtnwf/7VHWoqn7stu2kqiNU9VfAOuAyVR2Gs0Xr/bX49TBt1Cvbt0eu3xa53rRO61ZlOx9E8F5RVPYxrDV56xopqubvrDhnqexwGwQA9IjLxBhT/2ry6v9T4C0ReR34sqxQVZ9sqKBOh6oWiMjzwN1AUUjVGKC/nPpXJkFE4oG1wFXAZzg7Uc0QkR7AYVU9HuYWNXn1f7eIXO9+7gn0xtl61Yfzih9gE872rFV5OeTzWcDL7hauscAnFRu7PbczAHr16lVNeKYtOFBYGLF+fzX1pnUq8QXAHXsa1SUQsW1+yeHGCKlFSPRG/vuS5C1opEiMaVtqMkBtP05yFQXEh/w0Z78BvonTg1kmChju9loOVdUeqlqI07N5pfuzBsjD2cZ0bV1uLCIjcZLi4W7P6RacHawASvXUDgsBIn9R+DLk8zzgaVUdBHwr5Honqep8VU1T1bSkpKS6hG5amW7xkf+adq+m3rRO3thTY06DhyOPP030dmnocFqM/JLIf1/yShIaKRJj2pZqE1VVfTjcT2MEV1eqehh4BSdZLbMcuKvsQESGum2/ABKB3u62peuAe6ljogp0BI6o6gkR6YczhKA6hURO/jsC+9zPt9UxLtPG3DBwYOT6QZHrTeuUPirV+aBKyVvtyz6GNTIpvZGiav72nnBegIUbowqw70SkF2TGmLqqNlF1JyE9ISL/FZFVZT+NEdxp+hVOAlrmbiBNRLJEZCfw/0Lq3gHKpnKuBXrgJKzhVByjeneF+gwgWkSygDmEH+da0QLgPney1Plh6h8C/ikia4GGWs3AtDJfG9Cf8b0vCFs3vvcFXN+/fyNHZJqDmXOn0TXBCyL41rfDt9kbdozqJV2GcVXS8MYPsJmaNuQh1uf1CTtGdX1eH6YNsb1xjGkIolV9lS5rILIcZ7zkvTjJ3W1Anqr+qOHDM3WRlpamGzdubOowTDPgDwZ5bedOXtm2nf2FhXSPj+eGQQO5vr+to9qW+Yp9PD17EWtXZlPiLyUuvZTOEyH2zCiS2nVhZFI6VyUNt3VUK3DWUX2EHnGZJHkLyCtJYN+JsUwbMtvWUTXmNIjIJlVNC1tXg0R1k6peJCJZqjrYLXtDVUc0QKymHliiaowxxpiWIlKiWpNZ/6Xufw+IyFdwJledVV/BGWOMMcYYE05NEtW57pqkP8SZfZ5AmAX1jTHGGGOMqU/VJqqqWrbu5zHg6oYNxxhjjDHGGEe1iaqI/A34nqoedY87A79S1W80cGzNkogo8KSq/tA9vhfooKoPichDwJ04a7GWGQmMAr6rqqPdc9KBp3F2rjoTZzet/jirMCzB2aXK567Juhq4VlUXu+cuAX6pqmsa9EGNqYY/GGTRrh28nL2dA8cL6dYhnhtTBzKl34AGn6gV0ADvH13NliOZHCvNp2NMIsM6j2Vop6uJcvem9xX7mDdrIetWZVPiC+CN9ZA+KpWZc6cRG1v5n76AP0jm0iwyFm8hL7eApOQEJkwexthrBuPx2KQiY4xpCjWZTLXF3bozYllbISLFwAHgYlXND5OoHlfVX4Y57z/ACzjru27GWUFhPc7SWL9X1WdFxAPMx9kV6z43Uf07sE9VL3OvU22iapOpTEPzB4PctWwJGXs+rFQ34bzePD1+EtENlKwGNMC/vniC7IL1lepSE4Yzted9BEoC3DH2cWdP+wq6Jnh5NvN+Ytud2hk64A/y6IMLWbdmV6X26SP78cCcKXiiLVk1xpiGEGkyVU3+5Y1ye1HLLtaFmo1tba38OMlkbcfpzgTmAg8D76nq2zg9rcWq+iyAqgbc635DROLc894HjomIrSZtmo1Fu3aETVIBMvZ8yKIPdjbYvd8/ujpskgqQXbCerKOrmTdroZOkhlmd/VBBCU/PXlSuOHNpVtgkFWDdml2syMiql9iNMcbUTk0Szl8Bb4vIvwAFbgAebdComr/fAVki8niYuu+LyP+4n4+o6tUAqrpHRF7G2R2rbFH/AcCm0JNVtUBEPgdCV2qf6/5k1uMzGFNnL2dvj1j/SvY2bkit+85XP/7eC+QcOBq2LuWOd2nXM0Js6//OljfPR9vFVNlm2Ru72XbD704e5+VE3qd93hNLWfD8WxHb1KeUbp147KlbGu1+xhjTXNVkMtXzIrIRp/dPgK+pasN1l7QAbjL5PM5uV0UVqn9dxav/KGAMcBw4G2eHKcFJ/is1Dy1X1bUigohcWVVMIjIDmAHQq1ev2j2QMbV04HhhxPr9hZHrq5Nz4Cj7vjgctu7MuBMRz5UzTqAizt+iKihUef1wfD5/rdobY4ypHzV6he8mpm06OQ3jNzhjTZ+tYfvvAtuBB4HfichwYAcwJbSRiCQAPYGPga4hVY8CD+AMPahEVefjDEkgLS0t8sBjY05Ttw7x7I+QrHaPjz+t66d061RlnZ6Ig66+quu/jENUq9y/HpxtL7v3OvXXKy+nAJ8v7F8tAGJjo0lKSYgYc32K9PzGGNOWtOWxpqdFVQ+LyCvAN4G/RmorImcCPwAuUdU8EbkT+F/gz8BjInKr23PtwRlq8ZyqnpCQTaVVdbmIzAG6N9AjGVNjN6YOZNPB/VXW35A66LSuH+m19+YjfXl937yqYxs+naSr8shcttMZoxq6Obt7PG7CAH7wi5tOFmcs3sqTP1tc5TVn3jeR8ZOG1uoZjDHGnD6bxnp6fgUkVij7vohsDfk5B3gSeFxVy5atugend7QzcD0wTUQ+BHYDxcBPq7jfo9iuYKYZmNJvABPO6x22bsJ5vZnSt3+D3Xtop6tJTRgeti41YThDOl3NzLnT6JrgLZ+kAojQNcHLXXOmlisee81g0kf2C3vN9JH9GDNxcL3EbowxpnaqXZ7KtDy2PJVpDP5gkEUf7OSV7G3sLyyke3w8N6QOYkrf/o2yjmrW0dVsPrKCY6V5dIxJ4sLOYxhSYR3Vp2cvYu3KbEp8fryx0Vw5OpW75kytch3VFRlZZCzeSm7OMZJTOjJh8lDGTLR1VI0xpiFFWp7KEtVWyBJVY4wxxrQUp7uOqjHGGGOMMY3OElVjjDHGGNMs2ax/Y9owX7GPebMWsm5VNiW+AN5YD+mjUpk5d1rYcZzGGGNMY7Ie1XomIioifw85jhaRPBFZ4h5fKyI/broIjXH4in3cMfZxMpftpKhUCUoURaVK5rKd3DH6MXzFVa9VaowxxjQGS1Tr35fAQBFp7x6PBfaVVarq66r6WE0uJA77PTINYt6shRwqKKHSyviqHCoo4enZi5omMGOMMcZlSVDDWAp8xf18M/BSWYWI3C4iT7ufU0TkVRF53/25XETOEZFsEXkGZ+erniLyexHZKCI7ROThRn8a0yqtW5XtfAiz1ijA2pXZjRyRMcYYU54lqg1jAXCTiLQDBgPvVNHut8AbqjoEuBBnS1WAvsDzqjpMVT8DHnCXbRgMjBCRSquPi8gMN5ndmJeXV7HamEpKfIFq6qveUtQYY4xpDJaoNgBVzQLOwelN/W+EpqOA37vnBFT1mFv+mapuCGl3g4hsBrYAA4BK2/6o6nxVTVPVtKSkpHp4CtPaeWM91dTbZCpjjDFNyxLVhvM68EtCXvvXwpdlH0TkXOBeYLSqDgb+A7SrlwhNm5Y+KtX5EGaMKsCVo1MbOSJjjDGmPEtUG85fgUdUdVuENiuBbwOIiEdEEsK0ScBJXI+JSAowsd4jNW3SzLnT6JrgDTtGtWuCl7vmTG2awIwxxhiXJaoNRFX3qupT1TT7HnC1iGwDNuG81q94nfdxXvnvwEl+36rvWE3bFBsbzbOZ9zNuwgDax0QRpUHax0QxbsIAnl35Y1tH1RhjTJMTrfjaz7R4aWlpunHjxqYOwxhjjDGmWiKyyZ00Xon1qBpjjDHGmGbJElVjjDHGGNMsWaJqjDHGGGOaJZstYYwxbUCp38e6rHkEgouIa3+YE0Vd8ER9jSuH3E20J6apw2uxinzFLNz2MGfFZZLoLSS/JJ69J8YybchDeKO9TR1ejfiKfcybtZB1q7Ip8QXwxnpIH5XKzLnTbFKlaXI2mSoMEQkAoctKXaeqn9bw3OuA3aq6swFCqxGbTGWMCVXq97Fi4/Wc3WNrpbrP9g1lTNqrxETHNn5gLVyRr5jM7IkMT9pdqW59Xh/Gpi6lfWzzXvbaV+zjjrGPc6igpFJd1wQvz2beT2w7+7NhGpZNpqq9IlUdGvLzaU1OEpFo4DrC7BxV30Qk8rZCxhjjWpc1j7N7bA27t8PZPbbyVta8pgmshVu47WGGJ+0O++s6PGk3C7c90jSB1cK8WQudJDXMQxwqKOHp2YuaJjBjXNajGoaIHFfVDhXKhgJ/AOKAj4FvqOoREVkDvA1cASwHfggcc3+mAH8B7lXVjSKSCGxU1XNE5HbgWvd65wOvqur97r3GAQ8DXvded6jqcRH5FGct1XHA06q6IFz81qNqjAm1YuMVdE/5tMr6fTnnMDataZZoXrb9cpLaHW2Se5+uZO9xvJ5AlfUlAQ+5JR2qrG8WapICSPVNqpJX3InxA9+u+wVMmxCpR9UGn4TXXkS2up8/UdXrgeeBmar6hog8AswG7nHbdFLVEQAi0htYoqr/co8j3WcoMAwoAT4QkXlAEfB/wBhV/VJEfgT8ACj7al6squkVLyQiM4AZAL169arLMxtjWqm49ocj1p9RTX1DSmp3lJ5xx5rs/g3J6wm02mczprFYohpekaoOLTsQkY44yegbbtHfgH+GtH+5jvdZqarH3HvsBM4GOuEMHXjLTXJjgfXV3UtV5wPzwelRrWM8xphW6ERRFzolFFRZ/2VRl0aMpry84k5Ndu/TZT2q1WvJv7+mebBEtX58GaHOz6mxwBVH1YeOXg/g/H4IkKmqN9fhXsYYU4kn6mvAk6hC6EuesuOYqK81WWwt+bXwPzb9hPHdnq/y13VN7v/wPxf9rOkCrIFf3f8Smct2UtVDjJswgB/84qamC9C0eTaZqgbcXs8jInKlWzQdeKOK5oVAfMjxp8BF7uepNbjdBuAKEbkAQETiRKRPrYM2xhjXlUPu5rN9Q6k4EknEmfWfPuTupgmshZs25CHW5/UJ++u6Pq8P04bMbprAamHm3Gl0TfAS7iG6Jni5a05N/rdlTMOxRLXmbgOeEJEsnLGlVU3nXADcJyJbROR84JfAt0XkbSCxupuoah5wO/CSe68NQL/TD98Y01ZFe2IYk/YquXk/YF/OORwtSGBfzjnk5v2AsRe/Zuuo1pE32svY1KUsO3Ab2491J6e4A9uPdWfZgdsYPyCjRayjGhsbzbOZ9zNuwgDax0QRpUHax0QxbsIAnl35Y1tH1TQ5m/XfCtmsf2OMMca0FLaOqjHGGGOMaXEsUTXGGGOMMc2SJarGGGOMMaZZalGjpEVEgSdV9Yfu8b1AB1V9SEQeAu4E8kJOGQmsxtnZaau7xekx4Fuq+g/3GpuAO1V1c8h94oA/AYNxlos6CkxQ1eNu/TBgs1u2rLr4gFJgmttsELDN/fxXoEtI3LHAHFV9yT1fgAdwJnIpsA+4S1V31PGX0NQDfyBIxhs7WLJqO7n5hSQnxjPx6v4c76b8cfu7HDheCArd2yfw7SGXMi11IJ6oyN8JC4tP8OctP2Zwp7dI9h4nt6QDb346lA1/6UdpMXhjoxlxRR9+MHP8yckNvmIf82YtZN2qbIp9ATzeaOK6dCCmXSxJKQlMmDyMsdcMxuOx76PGGGNaphY1mUpEioEDwMWqmh8mUT2uqr+scM7vgB2q+oyIXISTgG5Q1e+IyBnAXiBRVQMh5/wESFLVH7jHfYFPVbXEPX4cGA58rKq31yS+kDbltmcNjdvd1WoT0FVVS0XkLuAaYKqqnnC3Vv09MEBVi6v6dbLJVA3HHwgy69dLeOOdD0+WqSiHhgYpTglzQgDGn9WXZyZMJrqKZLWw+ATLd0/gqsSPK9WtyT2XebOvQfxOcprU6QxefPZbEAxyx9jHOVRQggIaGw3Rla+fPrIfD8yZgidMnTHGGNMctKbJVH6c3Ze+X4tz3gIudz9fDvwBZ3kpgEuAzaFJqqsbTu8lAKr6QUiSKjjrod4OjBOR0EX86xLfSar6IXAC6OwW/Qhn29YTbv1y4G3glrpc35y+jDd2lEtSAU50VydJrfidTwEPLPt8N4s+2FnlNf+85cdclfgxFb8zqsLI5E+4eHr2yYK8o1/ym3nLmTdrIYcKSpxGnignSQ3zpXPdml2syMiq/YMaY4wxzUCLevXv+h2Q5fZqVvR9Efkf9/MRVb0aJ7Gb65ZdDjwM3Cwi8e7xW2Gu81dguYhMBVYCf3OTSIArgE9U9WMRWYPT47mohvFFJCIXAh+qaq6IJABnqGrFbraNwIDaXtvUjyWrtgOQlxYg0N4p85d9Vam4zWDZcbTyfxuW88z29ZzVoSP/mHhDuWaDOzl/BMMtGg4wccBONjLoZMF/Vm5zkuDuTse8BJXYgtLKF3DNe2IpC54P98e8aindOvHYU/Z9yBhjTNNqcYmqqhaIyPPA3UBRhepfV3z1r6qfikisiJyJs3D+B8B7wKU4ieq8MPfYKiLnAeOAMcB7IjJcVbOBm3EW9cf973RCEtVq4qvK90XkTuA8YEI1bYUwuzOLyAxgBkCvXr1qeFtTW7n5hQAE2oP/jBqeJFAS9PNJwZGw1cne4xFPT6lYL1IuKa5u8I7P52ffF4drEKgxxhjTvLS4RNX1G5zJTM/WsP16nNf1B1RVRWQDTs/oJTg7P1XiTpxaBCwSkSBwjYjsBqYA14rIAzjpQlcRiVfVwtOI79fuGNWvAc+LyPluwvuliJynqntC2l5ImO1bVXU+zrAD0tLSWs7A4xYmOTGenEOFeEK+gvjbAZ4IJyl4PdF07xDPWR06VqrOLenAme2qTlZzSjqUL1Atl51KMPJvd2xsNEkpCRHbVJTSrVOt2htjjDENoUUmqqp6WEReAb6J85q+Om/hjBt9zj1eDzwBHFTVoxUbi8gVwE5VPSIisUB/YA1O7+r7qjo+pO3fgOuAv59GfGXnLRKR23Bm+f/RjfG3IjJNVYtEZAyQDnyrptc09WvSqIFs+2A/SRtPZaZf9ghyZJCbPIa+fS879gtzrxjHDakDw14z6+gVDO64ENXyb+/Ljpfu6F+u4CujB+HJOUbmsp2gikZ7UG80lS7gmnnfRMZPGnq6j26MMcY0upY2mSrUr4DECmXfF5GtIT/nuOVv4bxWXw+gqgdw+sDeruLa5wNviMg2YAvOuNCFOK/9X63QdiHw9RrGVxOPAD8QkSicYQnvAdtE5APgQeCrqlrTIQWmnk0cMYARl/YuVxa3T2h3kPBjVAMwoVcfpvTtX+U1v3XRL3gz//ywY1TX5J7Le8+nnixI6nQG98wcx8y50+ia4HUaBYLgD4ZNUtNH9mPMxMG1f1BjjDGmGWhRy1OZmrHlqRqWPxBk2Zs7WbJyGzn5haQkxjNx1ACOdwvyx23vsf94gbOOalwC3x5yGdP6DajROqp/2fITBnVad3Id1Tc+Gca7z/bFVwTtvNGMvLwv98wcV24d1adnL2LtymyKfX483hjiupxBTLtYks/syITJQxkz0dZRNcYY07xFWp7KEtVWyBJVY4wxxrQUrWkdVWOMMcYY00ZYomqMMcYYY5olS1SNMcYYY0yz1CKXp2pKIqLAP1R1unscDRwA3lHVSRHOewg4XnFDAhHpDvxWVaeKyEjgXlWdJCLXAv1V9bGGeRLTHPmKfcybtZB1q7Ip8QXwxnpIH5XKzLnTTk6iiiTgD5K5NIuMxVvIyy0gKTmBCZOHMfYam1RljDGm5bFEtfa+BAaKSHt3maixwL66XkxV9+NsRlCx/HXg9TpHaVocX7GPO8Y+zqGCEqdAoigqVTKX7WTz+sd4NvN+YtvFVnl+wB/k0QcXsm7NrpNleTkF7Ny2l3ff/pAH5kzBE23JqjHGmJbD/q9VN0uBr7ifbwZeKqsQkS4i8pqIZInIBhEJXcRyiIisEpEP3S1TEZFzRGR7xRuIyO0i8rT7+WwRWelec6WI2B6prdC8WQudJLXiShyqHCoo4enZi8Kf6MpcmlUuSQ21bs0uVmRk1VeoxhhjTKOwRLVuFgA3iUg7YDDwTkjdw8AWVR0M/BR4PqRuME6COxyY5b72r4mngefda74A/PY04zfN0LpV2c6HcCv/A2tXZkc8P2Pxlmrqt9Y1NGOMMaZJWKJaB6qaBZyD05v63wrV6bjbqarqKqCriJRt8P5vVS1S1XxgNXBJDW85HHjR/fx39x7liMgMEdkoIhvz8vJq8zimmSjxBaqp90esz8stiFifm3Os1jEZY4wxTckS1bp7HfglIa/9XZX3sXR2fQ/9b8Xy2qp0nqrOV9U0VU1LSkqq42VNU/LGeqqpjzykPCk5IWJ9ckrHiPXGGGNMc2OJat39FXhEVbdVKH8TuAXAncWfr6plXV1fFZF2ItIVGAm8V8N7vQ3c5H6+BVhX97BNc5U+KtX5EGaMKsCVo1Mjnj9h8rBq6ofWNTRjjDGmSViiWkequldVnwpT9RCQJiJZwGPAbSF17wL/ATYAc9wZ/zVxN3CHe83pwPfqHLhptmbOnUbXBG/YMapdE7zcNafS4hDljL1mMOkj+4WtSx/ZjzETB4etM8YYY5or0Yq9N6bFS0tL040bNzZ1GKYOfMU+np69iLUrsynx+fHGRnPl6FTumjO1xuuorsjIImPxVnJzjpGc0pEJk4cyZqKto2qMMaZ5EpFNqpoWts4S1dbHElVjjDHGtBSRElXrYjHGGGOMMc2SJarGGGOMMaZZsi1UTasT0ABv5q1nTe5bHPIdpktsZxJzzubDf/vIyynEf8JHUX4hwS99eNtF0fPrKZQMF/J9x0j2dmJSj4uZ2P0iPFLz73EBf5DMpVlkLN5CXm4BSckJTJg8jLHX2NhQY4wxpq5sjGoTEJEAsA3ni8InwHRVPeruVPVbVZ0qIkOB7qpacUOBarXlMaoBDfDbD+fz7uHKuzQVb4+jYEEyBN1Z9aWllF53gsDgyn8HRiQP5JFBXyc6KvLapuAkqY8+uDDs9qXpI/vxwJwpeKItWTXGGGPCsTGqzU+Rqg5V1YHAYeC7AKq6X1XL1iAaClzTRPG1WG/mrQ+bpKpCu4EnaDf0+MkC/0VBJ0kN813tjdztLDuwuUb3zFyaFTZJBVi3ZhcrMrJqHL8xxhhjTrEe1SYgIsdVtYP7+f8Bg1X1OyJyDrAEuBD4CGgP7AN+jrMea3f3EucCd6vq38Jdvy33qM7e/gt2H/+4yvqS4mhyc5wdmjQ+CDFVXys2KpqUdp1OHufnFuAPBCu1C/iDcERo/3z78NeJjSYppfyuUSndOvHYU7dEeBJjjDGmbYjUo2pjVJuQiHiA0cBfQstV1Scis4A0Vb3LLX7ZPeci4FngtQrXmgHMAOjVq1fDBt6MHfIdjljviQ2gXSonm+H4gn6+OJF/qqBD1W1Fw+2c617H52ffF5HjMsYYY0xllqg2jfYishU4B9gEZNbkJBFJBP4O3KCqx0LrVHU+MB+cHtX6DLYl6RrbhUO+I1XWB3we5LAz4qVee1SPVp2oVtWjaowxxpjILFFtGkWqOlREOuK86v8u8NtIJ7i9rwuAR1R1eyPE2CKNTL4i7Kt/VWdn0pIlnfBujnfGqA7x4f9KkTNGNUyeeW+/6/hKj4urvWfG4q08+dTiKutn3jeR8ZOG1uIpjDHGGAM2mapJub2idwP3ikjFvr1CID7k+DEgS1UXNFZ8LdGIpMu5pMuwSuUizqz/4i0dThZEb4zCkyVhk9QRyQOZ0P2iGt1z7DWDSR/ZL2xd+sh+jJk4uMbxG2OMMeYUm0zVBEInU7nHi4FXgLXAElUdKCJdgGU4L6d/jtObugPwu6fNUtXXw12/LU+mAmeJqrV5G1iTt478ksN0je3irKP6uo/cgwX4i3wU5R0n+GUJ3nYeernrqOb5jpLSrjOTuqcxoQ7rqK7IyCJj8VZyc46RnNKRCZOHMmairaNqjDHGRBJpMpUlqq1QW09UjTHGGNNy2DqqxhhjjDGmxbFE1RhjjDHGNEuWqBpjjDHGmGbJlqeqRyLSFVjpHp4JBIA84ALgeVX9TlPFZhqGr9jHvFkLWbcqmxJfAG+cMPy+g1zSfyuJ3kLyS+I5eDSZOPLoHF/I0cIEco5cxfGu2+ibuJfYqAC+oIcP8nsyPfVFuiZ0wR8Ismzldv67fBs5h44RPTiADijG166UlHadmNTjYiaGmewV8AfJXJpFxuIt5OUWkJScwITJwxh7jU3oMsYY0zLZZKoGIiIPAcdV9ZeNfW+bTNU4fMU+7hj7OIcKSpyC6CD/+4c3GNHjk0ptSxQKgqHHHgqCXkLXxjpSGsclXTL4/R828Obbu1FRgtccR3v7Kl1vRPJAHhn0daKjPICTpD764ELWrdlVqW36yH48MGcKnmhLVo0xxjQ/NpmqiYnISBFZ4n6+RETeFpEt7n/7uuVxIvKKiGSJyMsi8o6IpLl1N4vINhHZLiK/aMpnMafMm7XQSVLdL3sXfvtTRvT4hIrf/VTBK87PqeMAXvGXa9M55gQLdt/Om2/vdspSS5wkNcx3yTdyt7PswOaTx5lLs8ImqQDr1uxiRUbWaTypMcYY0zTs1X/j2wVcpap+ERkD/AyYAnwHOKKqg0VkILAVQES6A78ALgKOAMtF5DpVfa0pgm+rpl36MCeKS8uVBRRnJwFxMtAxlzmJolTYQKDsuL04Paunjv2UaEy5NsPO3MO/GQVAcKDbU1vF7qyPrXiNef96g27t25OXUxAx/nlPLGXB829V85SOlG6deOypW2rU1hhjjGlIlqg2vo7A30SkN05fWdmOVOnAUwCqul1EyrrALgbWqGoegIi8AFwFvBZ6URGZAcwA6NWrVwM/QttzoriUQMWMscJhctzxiNeo+PoiKkxXablLdghWqg8V7BCkuNTPvvzDEdsB+Hx+9n1RfTtjjDGmObFEtfHNAVar6vUicg6wxi2vot+syvJyVHU+MB+cMaqnGaOpIK5dTNU9qq7cEx1IaVd1slox7QyG+a0t9xt3PAoSqk5Wo45H0S4mmm4948nLKcDn81fZNjY2mqSUhCrrQ6V061SjdsYYY0xDs0S18XUE9rmfbw8pXwfcAKwWkf7AILf8HeApEUnEefV/MzCvcUI1Zf75zuxKZb+6/yUyl+10BpiKsGJDPwZdc7Ds8KSy4yKteBxdqc2Wg+edLIva7iXY3e9kr2G+rvx4zHV85baLAchYvJUnf7a4yvhn3jeR8ZOG1uqZjTHGmKZmk6ka3+PAz0XkLcATUv4MkOS+8v8RkAUcU9UDwE+A1cD7wGZV/Xcjx2zCmDl3Gl0TvCez0k3PnMMb+84NO0a1RJ2fU8ceSkISVRFn1v//9PsHV13exynL9iIfxoZNUkckD2RC94tOHo+9ZjDpI/uFjTN9ZD/GTBx8Gk9qjDHGNA1bnqqZEBEPEKOqxSJyPs56rH1UtfLaRNWw5akaj6/Yx9OzF7F2ZTYlPj/euCguu/cglwzYSpK3wF1HNYU4cukcX8iRwo7knlxH9YuQdVR7MT31hZPrqC5ftYP/Ls/iYP4xYgYHCA4swef1cWb7zkzqnsaEKtZRXZGRRcbireTmHCM5pSMTJg9lzERbR9UYY0zzFWl5KktUmwkRicfpNY3B6UP7kaourcu1LFE1xhhjTEsRKVG1MarNhKoWAmF/k4wxxhhj2iJ7H2iMMcYYY5olS1SNMcYYY0yzZK/+a0hEzgJ+B/THSfCXAPdVNdlJRO4B5qvqiTre77/A11X1aJ0CNqYV8RX7mDdrIetWZVPiC+CN9ZA+KpWZc6cRG2v/jLVkAX+QzKVZZCzeQl5uAUnJCUyYPIyx19gkQGOMTaaqERERnPVMf6+qz7oz9OcDh1X1virO+RRIU9X8xovUYZOpTGviK/Zxx9jHOVRQUqmua4KXZzPvJ7ZdbBNEZk5XwB/k0QcXsm7Nrkp16SP78cCcKXiiLVk1prWLNJnK/gWomVFAsao+C6CqAeD7wDdE5AwR+aWIbBORLBGZKSJ3A91xFu9fDSAivxeRjSKyQ0QedssmisgrZTcRkZEistj9/Km7yD8i8pqIbHLPndGoT25ME5s3a6GTpFb8Uq3KoYISnp69qGkCM6ctc2lW2CQVYN2aXazIyApbZ4xpOyxRrZkBwKbQAlUtAD4H/hc4FximqoOBF1T1t8B+4GpVvdo95QH328JgYISIDAYygctE5Ay3zY3Ay2Hu/w1VvQhnVYC7RaRr/T6eMc3XulXZzodwOykAa1dmN3JEpr5kLN5STf3WxgnEGNNsWaJaM0KFbdhDyq8C/qCqfgBVPVzFNW4Qkc3AFpzEt797TgYwWUSiga8A4XadultE3gc2AD2B3pUCEZnh9thuzMvLq93TGdOMlfgC1dT7GykSU9/ycgsi1ufmHGukSIwxzZUlqjWzgwprnIpIAk7SWFUSG9r2XOBeYLTb6/ofoJ1b/TJwA87wgvfc9VRDzx0JjAGGq+oQnES3HRWo6nxVTVPVtKSkpNo+nzHNljfWU029TaZqqZKSEyLWJ6d0bKRIjDHNlSWqNbMSiBORW+Hkdqe/Ap4DlgP/z+0RRUS6uOcUAvHu5wTgS+CYiKQAE0OuvQa4ELiT8K/9OwJHVPWEiPQDLqu/xzKm+Usflep8CDNGFeDK0amNHJGpLxMmD6umfmjjBGKMabYsUa0BdZZGuB6YJiIfAruBYuCnwJ9xxqpmua/nv+6eNh9YKiKrVfV9nJ7QHcBfgbdCrh3AWepqovvfijKAaBHJAubgvP43ps2YOXcaXRO8Yceodk3wctecqU0TmDltY68ZTPrIfmHr0kf2Y8zEwY0ckTGmubHlqVohW57KtDa+Yh9Pz17E2pXZlPj8eGOjuXJ0KnfNmWrrqLZwAX+QFRlZZCzeSm7OMZJTOjJh8lDGTLR1VI1pKyItT2WJaitkiaoxxhhjWgpbR9UYY4wxxrQ4lqgaY4wxxphmyQZ3mTYroAHeP7qaLUcyOVaaT8eYRIZ1HsvQTlcTJeGXRKrrnvNFJcW8snouXToup1N8AUcLEzh0dCy+lNEcC/6CgZ33EhsVwBf08EF+T7rlzOLfr20nN78ACSpndjyDm28YzvhJQ2zcnjHGmDbDxqi6RESBJ1X1h+7xvUAHVX2onq5/DpANfBBSfK17z3qdtmxjVKsX0AD/+uIJsgvWV6pLTRjO1J734amQrNZ1z/mikmL+/fYkBl9QeQelwkAsxUTjLMd7ypHSOH79o6lQcup6Ub4AIy46nwfnTrX9z40xxrQaNka1ZkqAr4lIYgPe42NVHRry83l9J6mmZt4/ujpskgqQXbCerKOrK5XXdc/5V1bPZfAF2WGXAY33+PDir1TeOeYEk+5dW64wGOth7foPbf9zY4wxbYYlqqf4cdY+/X7FChFJEpGFIvKe+3OFW75NRDqJ41DIhgB/F5Ex1d1QRM4Rke3u5zgReUVEskTkZRF5R0TS3Lqb3XttF5Ff1OdDt1VbjmRGrN98ZEWlsrruOd+l4/JIp9E+yh+2fGDK3kqFAa/H9j83xhjTZliiWt7vgFtEpOK+fU8Bv1bVi4EpOIv8g7Nw/xXAAGAPcKVbfhnhF+Y/X0S2uj+/q1D3HZwdqAbjLOx/EYCIdAd+gbPF6lDgYhG5ruKFRWSGiGwUkY15eXm1eOS26VhpfjX1lX8N67rnfKf4yPuZR1WxA29sVOX7aZTY/ufGGGPaDEtUQ6hqAfA8cHeFqjHA0yKyFXgdSBCReGAtcJX783tgkIj0AA6r6vEwtwh99f/dCnXpwAI3ju1A2fvdi4E1qpqnqn7gBfd+FWOfr6ppqpqWlJRU62dvazrGRB7h0TGm8q9hXfecP1oYeT/zYIXxqWV8wcr3k6Da/ufGGGPaDEtUK/sN8E3gjJCyKGB4SJLZQ1ULgTdxelGvBNYAecBUnAS2tsJnK1WXm9MwrPPYiPUXdq48cqOue84fPjYu0mkUBaPDlm/POatSoackYPufG2OMaTMsUa1AVQ8Dr+Akq2WWA3eVHYjIULftF0Ai0FtV9wDrgHupW6K6DrjBvX5/YJBb/g4wQkQSRcQD3Ay8UYfrmxBDO11NasLwsHWpCcMZ0unqSuV13XP+ptEPkvVRatgxqoWBWEoqrBIn4sz6X/yLq8oVRvkCXDW8t+1/bowxps2wRDW8X+EkoGXuBtLciU47gf8XUvcOsNv9vBbogZN01tYzQJKIZAE/wnn1f0xVDwA/AVYD7wObVfXfdbi+CRElHqb2vI+v9phJz7hUEmIS6RmXyld7zGRaz/vCrqMaGxvNs5n3M27CANrHRBGlQdrHRDFuwgCeXfnjKtdR9cZ4+erlS3hvxx18tPcsDh2L56O9Z/HujjvIOvwX3s0/jxOBGPwaxYlADFtyzqdk1zP0TEwixhNFrAhnd47n/pkT+L9Hp9o6qsYYY9oMW0e1mXB7S2NUtVhEzgdWAn1U1Vfba9k6qsYYY4xpKSKto2o7UzUfccBqEYnBGZf67bokqcYYY4wxrYUlqs2EOzkr7LcJY4wxxpi2yAa7GWOMMcaYZsl6VOtIRI6raoemjsOYughogDfz1rMm9y0O+Q7TNbYLI5OvYETS5URJVLl2K3LeY/nBDeSVHCHJ25lxZ17GmJRL8LjtinzFLNz2MGfFZXJW3GFiPaWUaJAvVSgItGNz7vlMT32JrgldmupxI/IV+5g3ayHrVmVT4gvgjfWQPiqVmXOnVTlBLpQ/EGTZyu38d/k2cvMLSE5M4Jpxg5gweqBNfDsNAX+QzKVZZCzeQl5uAUnJCUyYPIyx1wy2X1dj2hCbTFVHzTlRtclUJpKABvjth/N59/CWSnWXdBnG3b1n4BEPAQ3w8+zneCs/q1K7KxIH85PU2/GVlpKZPZHhSbsrtSlRKAhCiXr4rKQzlyVmcmbn5AZ5prryFfu4Y+zjHCooqVTXNcHLs5n3E9sutsrz/YEgDz/2Om++Xfn5r7q8D7N/fC3RllTVWsAf5NEHF7Juza5Kdekj+/HAnCl4ou3X1ZjWItJkKvubfppEZKSIrBGRf4nILhF5QcRZMVNEPhWRh0Vks4hsE5F+bnkXEXnNXe5qg4gMFpEot32nkGt/JCIpIjJZRN4RkS0iskJEUprocU0r8Gbe+rBJKsC7h7ewNs/Z/XdFznthk1SAt/KzWJnzHgu3PczwpN1hNzPwCngBrwQ4M7aABbtvq8/HqBfzZi10ktQwD3CooISnZy+KeP6yldvDJqkAb769m+WrdtRXqG1K5tKssEkqwLo1u1iREf7PpTGm9bFX//VjGDAA2A+8BVzBqbVU81X1QhH5Ds5mAP8LPAxsUdXrRGQU8LyqDhWRfwPXA8+KyKXAp6qaIyLrgMtUVUXkf4H7gR826hO2Yj/L/jV5JYeaOoxGc6jkSNjy7yS9Q5foIihaw/ZPoYfAE2dHuFDJUgakFAFh90AAID7KWc6ic5SPHj22s/3TPtXH54/jteOTqn+QerA//RAJV0DwkIfjT3U+VeE+wNqV2fwgwvn/Xb4t4vX/uzyLa8YOitjGVJaxOPwXqVP1Wxk/aWjjBGOMaVKWqNaPd1V1L4CIbAXO4VSiWtYlswn4mvs5HZgCoKqrRKSriHQEXgZmAc8CN7nHAGcBL4tINyAW+KRiACIyA5gB0KtXr3p8tNYvr+QQB4tzmzqMJtcluojkmC/r9Zoip/6RiZYg7WKrv74Ijfb7EVXNSIQSnz9ifW5+QcT6nLzI9Sa8vNzIv265OccaKRJjTFOzRLV+hA5wC1D+17UkTHmF/icAFFgPXCAiScB1wFy3bh7wpKq+LiIjgYcqnaw6H5gPzhjVOjxDm5Xk7drUITSqQyVHKNXSSuWH/e1PflYl/J/SCjp7ioiNClZZr+r8wQfwaxTHQu5RZXz+OM5s1zhjWfd/fghVp0c1HG81k6mSExPIzSussj4lKeG04murkpITyMupOllNTunYiNEYY5qSJapN403gFmCOm3jmq2oBgIi8CjwJZKtq2fvojsA+93PzG+jXwv009ftNHUKjWp27jvl7nq9U/kzepQB867zbGJl8BcsObuA3u1+q8jrf73MzW/f9m/Hdnke1/Ov/suPCoPNNrSAYy4aD/bjn0qU1inFErZ6o7n714ktkLtvpBhxS4T7AlaNTI55/zbhBbM/eF6F+cD1F2rZMmDyMndv2Rqgf2njBGGOalE2mahoPAWkikgU8Rvnk82Xgfzj12r+s/T9FZC2Q30gxmlZqRNLlXNJlWNi6S7oM46qk4QCMSbmEKxLDJ1pXJA5mdMolTBvyEOvz+oQdo1qiTpJaoh4O+hKYnvpCfT5GvZg5dxpdE7xhB9l2TfBy15ypEc+fMHogV10eftztVZf3YfyoAfUVapsy9prBpI/sF7YufWQ/xky0LwDGtBW2PFUrZMtTmeoENMDavA2syVtHfslhEr1dGJmUzlVJwyuto7oy5z2WhayjOv7MyxhdaR3VRzgrbjlnxR0mxlOKT4N8qVEUBLxszr2A6akvNut1VJ+evYi1K7Mp8fnxxkZz5ehU7poztcbrqC5ftYP/Ls8iJ6+AlKQErhk3mPGjBth6n6ch4A+yIiOLjMVbyc05RnJKRyZMHsqYibaOqjGtTaTlqSxRbYUsUTXGGGNMS2HrqBpjjDHGmBbHElVjjDHGGNMsWaJqjDHGGGOaJVueqoGJSADYhrP4TQC4S1XfFpFzgGzgA5xF/DcC31Q9tcCliNwOjFfVm0PKEt3zzlLVyhuUG9PC+Yp9zJu1kHWrsinxBfDGekgflcrMudNqNLnJGGNM62E9qg2vSFWHquoQ4CfAz0PqPlbVocAgnN2nbqhw7iJgrIjEhZRNBV63JNW0Rr5iH3eMfZzMZTspKlWCEkVRqZK5bCd3jH4MX7GvqUM0xhjTiCxRbVwJQKWN1lU1ALwL9KhQXoCzOcDkkOKbgKpXYTemBZs3ayGHCkrcrbFCqHKooISnZy8Kf6IxxphWyRLVhtdeRLaKyC7gz8Ccig1EpB1wKZAR5vyXcJJTRKQ70AdY3XDhGtN01q3Kdj6E20EAWLsyu5EjMsYY05QsUW14Za/++wETgOdFTv5f+HwR2QocAj5X1aww5y8B0kUkAWdowL/cHthyRGSGiGwUkY15eXkN8yTGNLASX6U/2hXq/Y0UiTHGmObAEtVGpKrrgUQgyS0qG6N6AXCZiFwrIj3dHtitIvL/VLUIp6f1eiK89lfV+aqapqppSUlJ4ZoY0+x5Yz3V1NtkKmOMaUssUW1EItIP8OD0oJ6kqgeAHwM/UdUv3B7Yoar6B7fJS8APgBRgQ2PGbExjSh+V6nwIM0YV4MrRqY0ckTHGmKZkiWrDKxujuhV4Gbgt3Kt74DUgTkSuDFO3HOgOvKy2561pxWbOnUbXBG/YMapdE7zcNWdq0wRmjDGmSYjlPa1PWlqabty4sanDMKZOfMU+np69iLUrsynx+fHGRnPl6FTumjPV1lE1xphWSEQ2qWpa2DpLVFsfS1SNMcYY01JESlTt1b8xxhhjjGmWLFE1xhhjjDHNkg34Mo3KV+zjqVn/4vX9H5HXNxp/fBSJ0V6+mn4mRdGfcdh3hK6xXRiZfAUjki4nSuy7lDHGGNNWWaJaT0TkemARkKqqu6po8wDwdSAABIFvqeo7InIPMF9VTzRWvE3BV+zj9nGPk3WFUHh1O7dUSej5OVnFp3YcOuQ7wu7jH7P16Dbu7j0Dj0ReW9MYY4wxrZN1V9Wfm4F1uNudViQiw4FJwIWqOhgYA3zhVt8DxNXmZiItL3ubN2she3oEKLwg5uS6mMmdCuma8GWlZTMB3j28hbV5tmysMcYY01ZZoloPRKQDcAXwTapIVIFuQL6qlgCoar6q7heRu3HWSF0tIqvd6/3e3Q51h4g8HHKfT0VkloisA6Y15DM1hHWrsjnaP9Y5cNfJTO5cEHpYyZq8dY0RmjHGGGOaIUtU68d1QIaq7gYOi8iFYdosB3qKyG4ReUZERgCo6m+B/cDVqnq12/YBd5mGwcAIERkccp1iVU1X1QWhFxeRGW5yuzEvL6+eH69+lPgClMaXz0i90ZH3bs8vOdyQIRljjDGmGbNEtX7cDJQljgvc43JU9ThwETADyANeFpHbq7jeDSKyGdgCDAD6h9S9HO4EVZ2vqmmqmpaUlFSnh2ho3lgPMYXl3/GX+CMPk070dmnIkIwxxhjTjNlkqtMkIl2BUcBAEVHAA6iI3F9xu1N369Q1wBoR2QbcBjxX4XrnAvcCF6vqERF5DmgX0uTLBnqUBpc+KpUDO3dT1L29M0ZVhNwjCSTEFZcdVjIyKb3xAzXGGGNMs2A9qqdvKvC8qp6tqueoak/gE6BchiUifUWkd0jRUOAz93MhEO9+TsBJRo+JSAowsSGDb0wz507jvH0e4j8qPZmV5h6N51DBGWGT1Eu6DOOqpOGNHKUxxhhjmgvrUT19NwOPVShbiLMM1dqQsg7APBHpBPiBj3CGAQDMB5aKyAFVvVpEtgA7gD3AWw0Ye6OKjY3mueX389vZC3l91Ufk9fNQGh9Fwe6zGZWeQlH05xzyHSbR24WRSelclTTc1lE1xhhj2jDRcOsCmRYtLS1NN27c2NRhGGOMMcZUS0Q2uZPIK7HuKmOMMcYY0yxZomqMMcYYY5olS1SNMcYYY0yzZJOpjDHGtDhFJcW8snouXToup1N8AUcLEzh8bBw3jX4Qb4y3UWLwFfuYN2sh61ZlU+IL4I31kD4qlZlzpxEba/97NaY+2GSqBiYiZwK/AS4GSoBPcVYJuFtVp0Y471qgv6pWXFGgWjaZyhjTmhWVFPPvtycx+ILsSnVZH6Xy1cuX0N7bLsyZ9cdX7OOOsY9zqKCkUl3XBC/PZt5PbLvYBo3BmNbCJlM1ERER4FVgjaqer6r9gZ8CGilJxWnwel2SVGOMae1eWT2XwRdkU7GfRRUGX5DNK6vnNngM82YtdJLUMEEcKijh6dmLGjwGY9oCS1Qb1tVAqar+oaxAVbcCX4jIdgAReUdEBpTVi8gaEblIRG4XkafdshQReVVE3nd/Lm/k5zDGmGajS8flQOXd7MqOO3fMbPAY1q3KLn/TCkGsXVm5t9cYU3uWqDasgcCmatosAG4AEJFuQHdVrXjOb4E3VHUIcCHOZgDliMgMEdkoIhvz8vJOP3JjjGmmOsUXRKzvHH+swWMo8QWqqfc3eAzGtAWWqDa9V4Bp7ucbgH+GaTMK+D2AqgZUtdK/wqo6X1XTVDUtKSmpwYI1xpimdrQwIWL9kcKODR6DN9ZTTb1NpjKmPlii2rB2ABdFaqCq+4BDIjIYuBGnh9UYY0wVDh8bB4QdHgrAkWNjGzyG9FGp5W9aIYgrR6c2eAzGtAWWqDasVYBXRO4sKxCRi4GzK7RbANwPdFTVbWGusxL4tnu+R0QidycYY0wrdtPoB8n6KDXs8NCsj1K5afSDDR7DzLnT6JrgDTtGtWuCl7vmRJwva4ypIUtUG5A6a39dD4wVkY9FZAfwELC/QtN/ATfhDAMI53vA1SKyDWfM64Aq2hljTKvnjfHy1cuX8N6OO/ho71kcOhbPR3vP4r0dd3B9+n8aZR3V2Nhons28n3ETBtA+JoooDdI+JopxEwbw7Mof2zqqxtQTW0e1FbJ1VI0xxhjTUtg6qsYYY4wxpsWxRNUYY4wxxjRLlqgaY4wxxphmyUZ7NwARUeBJVf2he3wv0EFVH2rSwJqhgD9I5tIsMhZvIS+3gKTkBMZMGMSu9bt5a/UuSnwBvLEe0kelMnPuNJugYIwxxrQh9n/9hlECfE1Efq6q+U0dTHMV8Ad59MGFrFuz62RZXk4BO7ftBX8QKVVEoigqVTKX7WTz+sd4NvN+YtvFNmHUxhhjjGks9uq/YfiB+cD3K1aIyGQReUdEtojIChFJccsfEpG/isgaEdkjIneHnPMDEdnu/tzTaE/RwDKXZpVLUk9Shego8ESVKztUUMLTsxc1XoDGGGOMaVKWqDac3wG3iEjFvfzWAZep6jBOLfRfph8wHrgEmC0iMSJyEXAHcClwGXCniAxr8OgbQcbiLeEr3AW0NTqqUtnaldkNHZYxxhhjmgl79d9AVLVARJ4H7gaKQqrOAl4WkW5ALPBJSN1/VLUEKBGRXCAFSAdeVdUvAURkEXAlUC7LE5EZwAyAXr16NcxD1bO83ILIDSru+AKU+PwNFI0xxhhjmhvrUW1YvwG+CZwRUjYPeFpVBwHfAtqF1JWEfA7gfJGonK2FoarzVTVNVdOSkpJOK+jGkpRczU6wYTaj8NpkKmOMMabNsES1AanqYZxtUb8ZUtwR2Od+vq0Gl3kTuE5E4kTkDJwtWdfWa6BNZMLkKkYwuAmq+IOVyq4cndrQYRljjDGmmbBEteH9CkgMOX4I+KeIrAWqXRFAVTcDzwHvAu8Af1bVKgZ3tixjrxlM+sh+lStEwB+EQLBcWdcEL3fNmdp4ARpjjDGmSYmGeb1qWra0tDTduHFjU4dRIwF/kBUZWWQs3kpuzjGSUzoyZsJAdq3/kHWrdlHi8+ONjebK0ancNWeqraNqjDHGtDIisklV08LWWaLa+rSkRNUYY4wxbVukRNVe/RtjjDHGmGbJElVjjDHGGNMsWaJqjDHGGGOaJZuZ0sRE5G1Vvdz9nIGz+9Q6VZ0U0uZcnF2sugCbgemq6muKeE/XwSO5LNh9K30TvyA2KoAv6OHjE8lk+y4k0ZvMyOQrGJF0OVFS/XeoIl8xC7c9zFlxmSR6C8kviWfTocGsPZSCL7aUGJ+XXgVn89muIJ+ccYLSOOjQwUtcfAw+DdD9jARu7DuI687tz38yN7Hp+DNcMiCLLu2Oc6S4A3tyrmBG+hPExbYn4A+SuTSLjMVbyMs5RmlxKScOHydQ4qddrIf0UanMnDvNJnsZY4wx9cgmUzUjIjIaiAO+VSFRfQVYpKoLROQPwPuq+vuqrtNcJ1MdPJLLhvxxdI45UanumL89L+enEcTDJV2GcXfvGXjEU+W1inzFZGZPZHjS7kp17x3vwe8OXkrQfWFQcKw9ez/vCjEKYS7Zq7gdd176Mmkpn1aq25J3LpP6LOWpRzNYt2ZX5ZP9QcTnR4CuCV6ezbyf2HaxVcZtjDHGmPJsMlUzJiLHyz6r6kqgsEK9AKOAf7lFfwOua6z46tOC3bfSOeZEpQ2nVKFjdBGXJ3wMwLuHt7A2b0PEay3c9jDDk3aHvdbFHfZxRfznJ48TOhbRscuXTpIa5nvZ4NQNpKV8GvZaw5I+4Xerfxg+SVWF6CjwRIEqhwpKeHr2oohxG2OMMabmLFFt/roCR1W1bJP7vUCPJoynzvomfgE46/mHKjs+r13eybK/fvIi39/6f/ws+9dhr3VWXGbEa41I+KTccefOX7oNKl9rbPfsiNcacO57+DrG4IuPCdtAYz0E28cSbBfDsjd28+PvvRA2ZmOMMcbUjg2oa/7CpFaV+wVFZAYwA6BXr14NHVOdxEYFItfLqfpSLeVgcW6VbRO9hVXWAXSNLj+8ICam6nt3jTleZR1Al/bHUU8UQjB8A5GTv0sK5Bw4GvF6xhhjjKkZ61Ft/vKBTiJS9qXiLGB/xUaqOl9V01Q1LSkpqVEDrClfsOoxpwA+PVUfIzGc2S6ZJG/XsG3zS+IjXuuQP67ccWlp1fc+VNoh4rUOF3VAAkGqylNRhaDzI6qkdOsU8XrGGGOMqRlLVJs5dWa7rQbKNrm/Dfh300VUdx/k9wQIOxYUYE/xqQT7G+d+nV8PnctPU78f9lp7T4yNeK03Cs4td3zkyBlug8rXytyfGvFaOz65mNhjpcQWloZtIL4AUUU+oopLGT+iD489dUvYmI0xxhhTO5aoNiMishb4JzBaRPaKyHi36kfAD0TkI5wxq39pqhhPx/TUFzlSGhd2LOgxf3veKjgfgEu6DOOqpOERrzVtyEOsz+sT9lrvHe/BusKzTx4XHGvPscNnQICwAyne33kZG3POCXutLXnnMnPMr0kf2a/yiSLgD0IgCCJ0TfBy15ypldsZY4wxpk5seapWqLkuTwVl66jeRt/Ez0+to/plCtmlw0hql8zIpHSuShpei3VUH6FHXCZJ3gLySuLZfGgw6w6lUBJbSqyvnbOO6gdB9sR9SWkcxHfwEpcQS0nQT48OCdzYZzBfPTeV/67YzHuFv+PS/ll0aX+cw0Ud+CS3/DqqKzKyyFi8ldyDR911VL8kUFJKu9horhydyl1zpto6qsYYY0wtRVqeyhLVVqg5J6rGGGOMMaFsHVVjjDHGGNPiWKJqjDHGGGOaJRtQZ4wxxpg2y5k7cSt9E784OXfig/yeTE99ka4JXZo6vDbPelTrQEQeEJEdIpIlIltF5NIGvl/kFemNMcYYU2sHj+SyIX8cw1L2EOcpJVqCxHlKGZayh7U5ozh4pOqNZ0zjsES1lkRkODAJuFBVBwNjgC8a6F4iUoPp78YYY4yptQW7b6VzzImw62h3jjnBgt23NU1g5iRLgmqvG5CvqiUAqpqvqvtF5FMRSQQQkTQRWeN+fkhE/i4iq0TkQxG5s+xCInKfiLzn9sw+7JadIyLZIvIMsBno6Zb/SkQ2i8hKEWmeW08ZY4wxLUjfRKefKdw62k79540ckanIEtXaWw70FJHdIvKMiIyowTmDga8Aw4FZItJdRMYBvYFLgKHARSJyldu+L/C8qg5T1c+AM4DNqnoh8AYwu+INRGSGiGwUkY15eXmn+4zGGGNMqxcbFTitetPwLFGtJVU9DlwEzADygJdF5PZqTvu3qhapaj7OdqiXAOPcny04Paf9cBJXgM9UdUPI+UHgZffzP4D0MHHNV9U0VU1LSrIOV2OMMaY6vqDntOpNw7NZ/3WgqgFgDbBGRLYBtwF+TiX+7SqeEuZYgJ+r6h9DK0TkHODL6kKofdTGGGOMCfVBfk+GpexBtfzr/7LjD/J7MfH8povPWI9qrYlIXxHpHVI0FPgM+BSnpxVgSoXTvioi7USkKzASeA9YBnxDRDq41+0hIslV3DYKKNtE/uvAutN8DGOMMabNm576IkdK48KOUT1SGsf01BeaJjBzkvWo1l4HYJ6IdMLpRf0IZxhAKvAXEfkp8E6Fc94F/gP0Auao6n5gv4ikAuvF+RtyHPgfINyAmC+BASKyCTgG3FjfD2WMMca0NV0TunBZYDkLdt9G38TPQ9ZR7cX01BdsHdVmQLTimgymXonIQ8BxVf1lY90zLS1NN27c2Fi3M8YYY4ypMxHZpKpp4ers1b8xxhhjjGmW7NV/A1PVh5o6BmOMMcaYlsh6VI0xxhhjTLNkPaouEfk1zvqlv3GPlwFfqOr/use/Avap6pONHNcanN2wigEfcKeqbm3MGGrq4JFcFuy+lb6JX4QMSO/J9NQXbUC6McYYY2rNelRPeRu4HEBEooBEYEBI/eXAW00QF8AtqjoEeAZ4ooliiOjgkVw25I9jWMoe4jylREuQOE8pw1L2sDZnFAeP5DZ1iMYYY4xpYSxRPeUt3EQVJ0HdDhSKSGcR8eIsP7VFRGaJyHsisl1E5ou7tpSIXCwiWSKyXkSeEJHtbnk7EXlWRLaJyBYRudotv11EFolIhoh8KCKP1yDG9UCP+n7w+rBg9610jjlBxUUkVKFzzAkW7L6taQIzxhhjTItliarLXdvULyK9cBLW9TjroQ4H0oAsVfUBT6vqxao6EGgPTHIv8Szw/1R1OOXXQv2ue/1BwM3A30SkbOeqoThrog4CbhSRntWEOQF47XSes6H0TfwCIOyiyU79540ckTHGGGNaOhujWl5Zr+rlwJM4vZeX4yyy/7bb5moRuR+IA7oAO0RkLRCvqmVtXuRUApsOzANQ1V0i8hnQx61bqarHAERkJ3A28EWYuF4QkTMAD3BhuMBFZAbOxgP06tWr9k9+mmKjwu1TUPN6Y4wxxpiKrEe1vLJxqoNwXv1vwOlRvRx4y+0JfQaY6vaQ/gloB0j4y0E1dSUhnwNU/cXhFuBcnAT4d+EaqOp8VU1T1bSkpKQIt2wYvqDntOqNMcYYYyqyRLW8t3B6Qg+rakBVDwOdcJLV9ThJKUC+iHQApgKo6hGc8ayXufU3hVzzTZxEExHpg7ON6ge1DUxVS4H/Ay5zt15tVj7Id0YthBuj6tQ3fi+vMcYYY1o2S1TL24Yz239DhbJjqpqvqkdxelG34YwVfS+k3TeB+SKyHqcX9Zhb/gzgEZFtwMvA7aoa2pNaY6paBPwKuLcu5zek6akvcqQ0LuwY1SOlcUxPfaFpAjPGGGNMiyVasQvM1ImIdFDV4+7nHwPdVPV7TRFLWlqabty4sdHv66yjeht9Ez8PWUe1F9NTX7B1VI0xxhgTlohsUtW0cHU2mar+fEVEfoLza/oZcHvThtP4zuyczD2XLi1XNvH8JgrGGGOMMS2eJar1RFVfxnm1b4wxxhhj6oGNUTXGGGOMMc2SJarGGGOMMaZZslf/dSAiAZyZ/9HAJ8B0d0WA2l7nHmC+qp6o1wCNOU3OxLhb6Zv4RcjEuJ5MT33RJsYZY4xpNNajWjdFqjrU3Ub1MO42qXVwD84OV8Y0GweP5LIhfxzDUvYQ5yklWoLEeUoZlrKHtTmjOHgkt6lDNMYY00ZYonr61uNstYqInC8iGSKySUTWikg/EYkWkfdEZKTb5uci8qiI3A10B1aLyGq37mYR2SYi20XkF2U3EJHj7jnvi8gGEUlp9Kc0bcaC3bfSOeZE2M0bOsecYMHu25omMGOMMW2OJaqnQUQ8wGjgdbdoPjBTVS/CWZT/GVX14yxV9XsRGQtMAB5W1d8C+4GrVfVqEekO/AIYBQwFLhaR69zrngFsUNUhODtd3dkIj2faqL6JXwCE3bzBqf+8kSMyxhjTVtkY1bppLyJbgXOATUCmu6Xq5cA/5dT/4b0AqrpDRP4OLAaGq6ovzDUvBtaoah6AiLwAXIWzA5YPWOK22wSMrXiyiMwAZgD06mXblZq6i40KnFa9McYYU1+sR7VuilR1KHA2EIszRjUKOOqOXS37SQ05ZxBwFKjqtb1UUQ5Qqqe2EAsQ5guGqs5X1TRVTUtKSqrd0xgTwhf0nFa9McYYU18sUT0NqnoMuBvnNX8R8ImITAMQxxD389eArjg9pL8VkU7uJQqBePfzO8AIEUl0hxTcDLzRWM9iTJkP8nsChB2j6tRbj70xxpjGYYnqaVLVLcD7wE3ALcA3ReR9YAfwVRFJBB4Dvqmqu4Gngafc0+cDS0VktaoeAH4CrHavt1lV/924T2MMTE99kSOlcWHHqB4pjWN66gtNE5gxxpg2R7Rit4lp8dLS0nTjxo1NHYZpwZx1VG+jb+LnIeuo9mJ66gu2jqoxxph6JSKbVDUtXJ1NpjLGVHJm52TuuXRpubKJ5zdRMMYYY9ose/VvjDHGGGOaJUtUjTHGGGNMs2Sv/k2bVd1+9kENsOvYcnYe+y/HS3MpKerAls0pbN6SjPiFHnEduH38xXxl5ECKSop57q0f07/7WyS3P05uUQcydg0g87NhlMZG4S0OMOaCjVzZZwed253gsC+O1QcH8EnBeG7qN4ypFwzEE2XfG40xxphQNpmqAYlIANgWUrRAVR9r6PvaZKrqle1n3znmRKW6I6VxXNJ1KVtP/IE9x9dWqv/k4zNZufwiVKPwFCmjevfk8tHzuLLbx5Xars49jwfWX8Os9Ne5qFPlHZ02HevJrHe/yrizU/nd1dcSbcmqMcaYNsYmUzWdso0BTDOzYPetDEtx9rMPXYapbD/7xZ99ndL2lfdgUIVzzz9I77572Z3dk0B7QXou5spuH4e91tXJe/jJpcu4qNPnYesv6vgFk87L4vWPPSz6aAc39BnUgE9tjDHGtCzWfdMEROQiEXlDRDaJyDIR6eaWXyAiK0TkfRHZLCLnuxsHPCEi20Vkm4jc2NTxtwbV7Wd/TsecsOed3O8+9fOTBxMG74h4rXHJH0asv+2c9Zx/9kH+tveVWj6FMcYY07pZotqw2ovI1pCfG0UkBpgHTFXVi4C/Ao+67V8AfqeqQ4DLgQPA14ChwBBgDPBEWWIbSkRmiMhGEdmYl5fX8E/WwlW3X320RK7v0KHo5Ofk9seruVbkWLxRfryxAUopitzQGGOMaWPs1X/DqvTqX0QGAgOBTHG61DzAARGJB3qo6qsAqlrstk8HXlLVAJAjIm8AFwOvh15XVefj7HRFWlqaDTyuhi/oIdoTrLLer5H3sz9+vP3Jz7lFHTizXdXJqr+a342SYDQlPg/to9pHbmiMMca0Mdaj2vgE2KGqQ92fQao6zi2vqr2pZ9XtZ//psZSw553c7z6718mDjKwBEa+1PLd3xPq/fTqcjz87k9vOuqGWT2GMMca0bpaoNr4PgCQRGQ4gIjEiMkBVC4C9InKdW+4VkTjgTeBGEfGISBJwFfBuE8XealS3n/3XznuF8zpcWek8EWfW/4cf9AQRPEVK1BfXsvbA+WGvtTr3PH62fjybjvYKW7/pWE+WfDyYCef0YcoFA+r5KY0xxpiWzZanakBhlqfKUNUfi8hQ4LdAR5zhF79R1T+JSG/gj0AiUApMAz4BHgcmAgrMVdWXI93Xlqeqmer2sy9bRzX72FIKS3PwFXVg8+Yz2bwl6eQ6qndMuIRrRgxw11H9Cand3yKlfSE5JzqQsWsgKz8fis9dR3X0+Ru5su9OurT7kkO+M1hzsD+fFo7npr4XMuWCAbaOqjHGmDYp0vJUlqi2QpaoGmOMMaaliJSoWheOMcYYY4xplixRNcYYY4wxzZIlqsYYY4wxpllq8euohkxYEiAA3KWqbzfQvW4HngD2hRR/XVV3Vmh3JvAbnPVOS4BPgXsAH7BEVQc2RHzGGGOMaRv8wSCLdu3g5eztHDheSLcO8dyYOpAp/U5/cq4z2fhW+iZ+ETLZuCfTU1+ka0KXenqCmmnxiSohi+qLyHjg58CIBrzfy6p6V1WV4qzi/yrwN1W9yS0bCqQAXzRgXMYYY4xpA/zBIHctW0LGng9Plu0/Xsimg/tZ9dknPD1+EtF1TFYPHsllQ/44hqWcOFkW7QkyLGUPa3NGcVlgOWd2Tj7tZ6ip1vbqPwE4UnYgIveJyHsikiUiD7tl54hItoj8SUR2iMhyEWkvIt0rbHcaEJGz6xDD1UCpqv6hrEBVt6rq2tBGbhxrRWSz+3O5W95NRN50Y9guIle6a6g+5x5vE5Hv1+lXxxhjjDEt3qJdO8olqaEy9nzIog92hq2riQW7b6VzzImwm9R0jjnBgt231fnaddEaelTbi8hWoB3QDRgFICLjgN7AJTjDAl4XkauAz93ym1X1ThF5BZiiqv8AhrrnfhcYoaqfhbnfje62pmWGq2roJu0DgU01iDsXGKuqxe76qS8BacDXgWWq+qiIeIA4N64eZUMGRKRTDa5vjDHGmFbo5eztEetfyd7GDal1G2XYN9F5+Rtukxqn/vM6XbeuWkOiGvrqfzjwvIgMBMa5P1vcdh1wEtTPgU9Udatbvgk4p+xiInIF8L9A5W2JHBFf/ddCDPC0OywgAPRxy98D/ioiMcBrqrpVRPYA54nIPOA/wPKKFxORGcAMgF69etVDeMYYY4xpjg4cL4xYv78wcn0ksVGB06qvb63q1b+qrsfZ1SkJpxf156o61P25QFX/4jYtCTktgJuwi0g34C/Ajap6vI5h7AAuqkG77wM5wBCcntRY9xnexNkmdR/wdxG5VVWPuO3WAN8F/lzxYqo6X1XTVDUtKSmpjqEbY4wxprnr1iE+Yn33+Mj1kfiCntOqr2+tKlEVkX6ABzgELAO+ISId3LoeIlLl6F+3B/MV4Eequvs0wlgFeEXkzpBrXywiFSd4dQQOqGoQmO7GjTsuNldV/4STNF8oIolAlKouBB4ELjyN+IwxxhjTgt1YzWv9G1IH1fnaH+T3BAg7RtWpb9y3tq0hUW1fNgEKeBm4TVUDqroceBFYLyLbgH8Bkb5iXI6znNTDIROquodpd2OFSVeXh1aqsyft9cBYEflYRHYADwH7K1znGeA2EdmA89r/S7d8JLBVRLYAU4CngB7AGvcZnwN+Uu2vijHGGGNapSn9BjDhvN5h6yac15spffvX+drTU1/kSGlc2DGqR0rjmJ76Qp2vXReiFVNm0+KlpaXpxo0bmzoMY4wxxjQQfzDIog928kr2NvYXFtI9Pp4bUgcxpW//elpH9Tb6Jn4eso5qL6anvtAg66iKyCZVTQtbZ4lq62OJqjHGGGNaikiJamt49W+MMcYYY1ohS1SNMcYYY0yzZImqMcYYY4xpllrDgv+nRUQCwLaQogWq+piI3APMV9UTbrv/Al9X1aOnca/ngCWq+q+Qsu7Ab1V1al2vayJzBoXfSt/EL0IGhfdkeuqLYQeF+wNBlq3czn+XbyM3v4DkxASuGTeICaMH4vGc3ne7Il8xC7c9zFlxmSR6C8kviWfvibFMG/IQ3mhvra8X8AfJXJpFxuIt5OUWkJScwITJwxh7zeDTjtUYY4xpam1+MpWIHFfVDmHKPwXSVDW/Hu/1HBUS1YZgk6lOOXgklw354+gcc6JS3ZHSOC5LXM6ZnU8tr+sPBHn4sdd58+3KS+ledXkfZv/4WqLrmAAW+YrJzJ7I8KTK116f14exqUtpH9uuxtcL+IM8+uBC1q3ZVakufWQ/HpgzBU+0JavGGGOaN5tMVUsicjfQHVgtIqvdsk/dhfcRkR+IyHb35x637AwR+Y+IvO+W31jDe50jItvdz++IyICQujUicpGIXCIib4vIFve/fev5kVutBbtvpXPMibALF3eOOcGC3beVK1+2cnvYJBXgzbd3s3zVjjrHsnDbwwxP2h02luFJu1m47ZFaXS9zaVbYJBVg3ZpdrMjIqmuoxhhjTLPQ5l/9424YEHL8c1X9rYj8ALi6Yo+qiFwE3AFcirNN6zsi8gZwHrBfVb/itutYh1gWADcAs93tXLur6iYRSQCuUlW/iIwBfoazGYCpRt/ELwDCLlzs1H/OLXf+6WR5bn5BxOv9+pnlvPDKhkrlZ6Z05Fdzb4h47llxmRFj6RGXifNbWzMZi7dUU7+V8ZOG1vh6xhhjTHNjiSoUqerQWrRPB15V1S8BRGQRcCWQAfxSRH6B83p/bR1ieQXIBGbjJKz/dMs7An8Tkd6AAjEVTxSRGcAMgF69Gnd7s+YsNipQbf3e/UdqfD2fr3btQyV6CyPWJ3kjJ8kV5eVGbp+bc6xW1zPGGGOaG0tUa0/CFarqbre39Rrg5yKyXFVr9S5XVfeJyCERGQzcCHzLrZoDrFbV60XkHGBNmHPnA/PBGaNam/u2Zr6gh2hPMGL9Wd07nzzOzS/A56s6uY2N9ZCcmFCp/MyU6jvQ80viSWl3vMr6vJLK140kKTmBvJyqk9XkGsRkjDHGNGeWqFatEIgHKk6mehN4TkQew0larwemu7P3D6vqP0TkOHB7He+7ALgf6KiqZasRdAT2uZ/ret026YP8ngxL2YNq+VfuZccf5PfihT/debL8P8uzePypjCqv9/3vjOOasYPqFMveE2MZ0PH5KmPZd2Jsra43YfIwdm7bG6F+aJ3iNMYYY5oLm0zljlEN+XnMLZ8PLC2bTFVGVTcDzwHvAu8Af1bVLcAg4F13vOsDwNwq7vdHEdnr/qwPU/8v4CacYQBlHsfppX0L8NTpKduo6akvcqQ0Luy40COlcUxPfaFc+YTRA7nq8j5hr3XV5X0YP2pA2LqamDbkIdbn9Qkby/q8PkwbMrtW1xt7zWDSR/YLW5c+sh9jJg6ua6jGGGNMs9Dml6dqjWx5qvKcdVRvo2/i5yHrqPZieuoLVa6junzVDv67PIucvAJSkhK4Ztxgxo8aUE/rqD5Cj7hMkrwF5JUksO/EWKYNmV3ndVRXZGSRsXgruTnHSE7pyITJQxkz0dZRNcYY0zJEWp7KEtVWyBJVY4wxxrQUto6qMcYYY4xpcSxRNcYYY4wxzZLN+jfGGGMagDM+/lb6Jn4RMj6+J9NTXww7Pt4YU5n1qDYTInKWiPxbRD4UkT0i8rSIeN3tU8tWJHhfRK5v6liNMcZEdvBILhvyxzEsZQ9xnlKiJUicp5RhKXv4/+3deXxV1bn/8c+XIEFkECSggEgVUWRU44yKImNx6EVFO9qJ29aO92dbO1iHWvW29ra31g60t1pvW5VesFWrDCo44hAECYjigAODEAQhCARJnt8fZwcP4eQkgQwnyff9euXF2evZe+1nEyNP9l57rcfXns07G9c1dYpmzYIL1RwgScAM4B8RcSRwJLA/qWmplgCFyepZ40hNb+U74WZmOeyu5Z+m635bqfq+cgR03W8rdy3/TNMkZtbMuFDNDWcD2yPiNoCIKAe+BXwaaBMRO5P92pNaQtXMzHLYUd3fBsg4b3Iq/lYjZ2TWPLlQzQ2DgAXpDRGxGXgD6C/pJElLgWLgS2mF6y6SpkgqklRUUlLSGDmbmVk12rWpfinm2sTNLMWFam4Qme+UCiAinomIQcAJwPckta+6Y0RMjYjCiCgsKCho2GzNzCyrHRXZFxGsKW5mKS5Uc8NSYLeJbiV1BnoCL1e2RcQy4H1gcKNmZ2ZmdfLy+kMBMo5RTcX7NnJGZs2TC9Xc8DDQQdKnASTlAT8Hfg0cXPnylKTDgKNIDQkwM7Mc9amBf2PjBx0yjlHd+EEHPjXwr02TmFkz40I1B0RqHduPARdKegV4F6iIiJ8AI4AXJC0C7gG+EhHrmyxZMzOr0UGdu3Fy99ksXHsEW8v3Y2e0YWv5fixcewSn93zE86ia1ZKi6nMJa3KSTgXuBP4tIhbUtH9VhYWFUVRUVP+JmZmZmdUzSQsiojBTzPNx5qCIeAo4rKnzMDMzM2tKfvRvZmZmZjnJhaqZmZmZ5SQ/+jfLcdt2bGd68bX06TCH7vmlrC/rxMqto7lo2DXkt82vl3PsLK9g5pxi/jbtGdat34wqgoO7HMClF5/C2InDyMvz77RmZtb4WvzLVJLKSa3oVOkCoB/wT+B1YH/g/oi4Itn/MuBnwKq0Yz4ObAWWkTavKfBfEXGHpM+RWvI0SN2l/gEwBjgNaAd8JO24vwHHR8Tk5HydgYXAOcDVSS7/l5Z/v+rOW901+2WqlmPbju3MWTaeUwqW7xGbXzKA0QMfZP92e6z/UCc7yyu45sZ/8vj8V/aItdlRzpnHH8FV119IXlsXq2ZmVv9a+8tU2yJieHpDUvw9HhETJe0PLJR0T0Q8mexyd0R8NcMxr2Xoqw+pwvS4iNgkqSNQEBH/TDvu/srjJAl4QtI5EfEQcB3wp4hYoaoT7n1oj/Na6zC9+FrGHrKciN3XDI+AUwqWM734Oj55/A37dI5ZDy9JFakZTlLRLo/H57/CQzMXM3bi8H06j5mZWV21+lskEbENWAT03ssuegClwJakvy0RsSLL+QL4MvBLSYXAKFJ3cM320KfDHICMk4YD9E7i++K3v39k906rnKQ8P49bfvYgn734Vq78hicpNzOzxtMa7qjun0yWD7AiIj6WHpTUFTgSeCytebKkEWnbpyR/HpHWF8DXgKeAtcAKSQ8DMyLivmwJRcRiSbNIrUh1QUTsqOEa9jhvRDxe5TqmAFMA+vb10nwtRff80qzxgvzN+3yOrWUfZI1HG7FjxwesenvDPp/LzMysLlpDobrHo//E6ZIWk1qS9KaIeCctlunRP1TzCF7SOOAEUndHfyHp+Ii4poa8bgXGR8TcWlxDjY/+I2IqMBVSY1Rr0ac1A+vLOtGz/ZZq4yVlnff5HB3y96N0e/W/K6kiaNeuLQU9O9PzkAP3+XxmZma11Zof/T8eEUOBIcCXJQ3f244i5dmIuBG4BJhUi8Mqki+zaq3cOhpIDR9NV7m9Konviy//+9m7d1rlJHll5Xzt2+O5bdrl3PTfn9jn85mZmdVWay5UAYiI5cCNwHf35nhJvSQdl9Y0HHizHlIz46Jh1zC/ZEDG4aPzSwZw0bCr9/kc40YN5vRTjsw4RrXNjnLOOOVIzhk/dJ/PY2ZmVlet4dF/bfwOuELSR5LtqmNUvwKsZs+xon8iNc3VzZJ6AduBEuBL+5DL7yX9Mvn8NnBppvNGxK/24RzWTOS3zWf0wAeZXnwdvTvMoSB/MyVlnVm1dTQXDbu6XuZRzctrwzXfO5+Zc4q58+/PsLYkNY/qIQd25NKLT2bMRz2PqpmZNY0WP49qa+R5VM3MzKy5yDaPqm+TmJmZmVlOcqFqZmZmZjnJhaqZmZmZ5SS/TLWXJJUDxcB+wE7gz8AvI6LOU05JugyYHRGr6zVJazLlUc5jJfOZt+5J3t2xgW7tutIjvxevb3mX9TveoyC/K2MOPplzep5Invz7YnXKd1Yw58HFzLxvISXrNlPQozPjzj2W0ROG+gUvM7NWwIXq3tu1kICkHsDfgC7A3swXdBmwhNTMArUiqW1E7NyLc1kDK49yfvXKVJ7dsHBX27s7NvLKltfZUdGGrTvbUVL2Hi9uXsFzG5byvYGXkae8Jsw4N5XvrOAnV03niXkv7WorWbuZF4tX8uxTr/CDH08ir62LVTOzlsz/l68HEbGO1PKlX1XKZZJ+XRmXdL+kkZLyJN0uaYmkYknfknQhUAj8VdIiSftLOl7So5IWSJol6ZCkn3mSbpD0KPCNJrlYq9FjJfN3K1IrRUC7NhW0a1O+q+3J9Yt5eO1zjZleszHnwcW7Fanpnpj3Eg/NXNzIGZmZWWPzHdV6EhGvS2oD9Miy23Cgd0QMBpB0YES8J+mrwBURUSRpP+AW4PyIKJE0GfgJ8LmkjwMj4syGuxLbV/PWPZmxvXI+/XZtytlR8eGP3qx3nmbMwSc3RmoN7spv/JW1a96rl75K1m7OGr/lZw9y1x2Z/67rquchB3rVLTOzHORCtX6phvjrwOGSbgH+BczOsM9RwGBgjlKVTR6wJi1+d8YTS1NI3dWlb9++dcva6tW7OzZkjbfR7nMXl5RtbMh0GtXaNe+x6u3s119fduzY2WjnMjOzpuFCtZ5IOhwoB9aRerkqfVhFe4CI2ChpGDAWuBy4mA/vlO7qClgaEadUc6r3MzVGxFRgKqQm/N/Ly7B6cFC7bry7o/risyJ2/32mIL9rQ6fUaHoecmC99VWydjM7dlQ/DLtdu7YU9OxcL+eqz7zNzKz+uFCtB5IKSC3D+uuICElvAF9JhgL0Bk5M9usO7IiI6ZJeA25PuigFOiWfXwYKJJ0SEfOToQADImJp412R7YuRPU5j+ZbX9miPSD3+31Gx+4tTY1vIY3+gXh+fz7xvEf91w33Vxr/27fGMnTi83s5nZma5xy9T7b39k5eflgIPkXqMf20SexJYQWr6qpuB55P23sA8SYtIFanfS9pvB36XtOcBFwL/KekFYBFwasNeitWnMwtO5cRux+7RnipS2+xWqJ7WfSijep7YmOk1G6MnDGXEyKMzxkaMPJpzxg9t5IzMzKyxKcJPiVuawsLCKCoqauo0WrXyKOfxkqeZV/IE68s2cFC7bvTIP4TX0uZRHXvwyYzyPKpZle+s4KGZi5l53yLWrd1Ej55dGHfucM4Z73lUzcxaCkkLIqIwY8yFasvjQtXMzMyai2yFqm9JmJmZmVlOcqFqZmZmZjnJhaqZmZmZ5aQWNT2VpIOAh/hXwQcAAF9gSURBVJPNg0nNa1qSbJ8YETuaKK83gAURMSnZvhCYGBGXNUU+Zmb1qTzKeaxkPvPWPcm7O1IvD47scRpnFpxKG78s2Ci27djO9OJr6dNhDt3zS1lf1omVW0dz0bBryG+b39TptQjlOyuY8+BiZt63kJJ1myno0Zlx5x7L6Al+ubMhtahCNSLeJbVMKZKuAbZExM1NmVOaQkmDPB+qmbUk5VHOr16ZyrMbFu5qe3fHRpZveY1F7xXz9SOnkKe8LD3Yvtq2Yztzlo1n7CHLd7X1bL+FQV3uYNbSpxk98EH2b9e+CTNs/sp3VvCTq6bzxLyXdrWVrN3Mi8UrefapV/jBjyeR19bFakNo8X+rkm5P7mBWbm9J+/wdScWSXpB0U9L2dUkvSlos6a6krZukfyRtT0samrRfI+lPkuZJel3S17OkcjPw/Qz5HZD08ZykhZLOT9ofSDvPQkk/Sj7/WNIX9v1vxsxs3z1WMn+3IjXdsxsW8njJ042cUeszvfhaTilYTtVJfCLglILlTC++rmkSa0HmPLh4tyI13RPzXuKhmYsbOaPWo8UXqtWRNB64ADgpIoYBP01CVwLHRsRQ4EtJ27XAwqTt+8AdaV0dTWpJ1BOBq5OVpDKZBhwnqX+V9h8Aj0TECcBZwM8kHQA8BpwuqTOpJVlPS/YfATy+F5dsZlbv5q17Mnu85IlGyqT16tNhDpBaVCRd5XbvJG57b+Z9mX8Z+zC+qHESaYVabaEKnAPcFhFbASJiQ9K+GPirpE+SKhAhVRz+b7LfI8BBkroksX9FRFlErAfWAT2rOV858DM+XI2q0hjgymRVqnlAe6AvqWL0jOTc/wI6SuoA9IuIl6t2LmmKpCJJRSUlJVXDZmYN4t0dG7LG15dlj9u+655fmjVekL+5kTJpuUrWZf87XLd2UyNl0vq0hkJ1J8l1ShLQLmkXkGm1g48CtwLHAwsktU32rary2LK0tnKyj/v9X1LFZ9+0NgGTImJ48tU3IpYBzwGFwOmk7q4uBL4ILMjUcURMjYjCiCgsKCjIkoKZWf05qF23rPHu+dnjtu/Wl3XKGi8p69xImbRcBT2y/x326Nkla9z2XmsoVN8gVXQCnA9UPpqfDXwuuUtZOQ61DXBoRMwFvgMcCHQkVSh+ItlvJLA+Iur8K2pEfAD8AvhmWvMs4GtJEY2kY5N9dwBvAxcDT5O6w3oFfuxvZjlkZI/TsscLRjRSJq3Xyq2jATKOUQVYlcRt740799ga4sMbJ5FWqDUUqn8AzpT0LHAS8D5ARMwE7gWKksfuVwB5wF8kFZO6g/mLiHgPuIbUW/uLgZuAz+xDPv/D7nddf0yqeF4saUmyXelxYG0yPOFxoA8uVM0sh5xZcCondsv8j/iJ3Y7ljIJTGjmj1ueiYdcwv2RAxjGq80sGcNGwq5smsRZk9IShjBh5dMbYiJFHc874oY2cUeuhqPormDV7hYWFUVRU1NRpmFkrUR7lPF7yNPNKnmB92Qa653djZMEIzig4xfOoNpLUPKrX0bvDHAryN1NS1plVW0dz0bCrPY9qPSnfWcFDMxcz875FrFu7iR49uzDu3OGcM97zqO4rSQsiojBjzIVqy+NC1czMzJqLbIWqfwUwMzMzs5zkQtXMzMzMclKLWkLVrKXbWVHB9FeXcPfLxax5fzOHHNCZyUcN4aOH9mf6ozfQrctsDuy0mfdKO7Nh0xguGXUV+fvt/fi0neUVzHp4CQ/MLmbd+s306N6ZCWOGMG7U4AYbk+X1tM3MrJLHqNaSpIOAh5PNg0nNmVo5s/4w4AVShf8K4FMR8Z6kfsD9ETE4mdbqn0m8DanFAT4eEeskXUZqMYBVaaf8OLAVWAa8TGr+1yLg88k0V9XyGNWWaWdFBZfPvZeZbyzfrb2NKvjRwJmc1OeVPY5Z/OpAzj/1fvbPr/s63zvLK7j2pnt57Knle8TOOHUAV195Hm3ruXDMtJ52pREjj/Z62mZmLZDHqNaDiHi3clJ+4Hekpq6q3H4/+TwY2ABcXk03jyf7DSU1oX/6fnenTfo/PCJeTNpfS84xhNT0VBfX/9VZczD91SV7FKkA5xyyjJP6vJJxDsWh/Zcxbe71e3W+WQ8vyVikAjz21HJmP7J0r/rNxutpm5lZOj/6r3/zgawTqiWT+3cCXq1tpxFRnswF23vf0rNc9ckHp7FyS/XL8K1+P/MaE2N6pwrG6tb5PuDgWYz8+2EA9OnYhb+Mr/l3nf/3w2ksXvp21n1+8ZvZPPzoMn5+ff397lSb9bTHThxeb+czM7Pc5kK1HknKA0aRmtQ/k9OTxQUOIrXwwPfTYpMlpS/hstss2ZLak1qw4BvVnHsKMAWgb9++mXaxHLdyyyZWbN5Y5+MK2mdf57t7h8117vedtZvYsaM86z47dpTzTj2vb+31tM3MLJ0L1fqxf1KA9gMWAHOq2e/xiJgIIOm7wE+BLyWxuyPiq+k7J6uqHpH0fSTwfxGR8dlnREwFpkJqjOo+XIs1kT4ds68Vvfr9zZSV71k8lmzvRI/9t1R73PqtnflI5661Okelg3t2Yd36zVmL1Xbt8ji4nte3LujRmZK11RerXk/bzKx1caFaP7ZFxHBJXYD7SY09/VUNx9wLTK9F368lfR8CzJN0XkTcu4/5Wg6q6ZH83csX853HZ+7RPnvVIAZ1XUPE7o//K7fff2cs8y76Yp1y+fn1F/Ov2Yv56X/veb5K3/rKGCaMHlKnfmsy7txjebF4ZZb48Ho9n5mZ5Ta/TFWPImIT8HXgCkn71bD7COC1OvS9BrgS+N7eZ2jN2YX9BzOu34A92h9aPZBnVh6ZcYzq4lcHcsmoq/bqfONGDeaMU/c8H6Te+h979qC96jcbr6dtZmbpfEe1nkXEQkkvAJcAj1cJV45RFbAJ+EJarOoY1a8Aq6sc/w/gGkmnR0TVvq2Fy2vThlvPOo8Zry7l7uWLWb1lM706dmbygKFMOPTrTH/0Brp2mUPXTpvYWNqFjZtG79M8qnl5bbj6yvOY/chSHpi9mLUlm+lZ0JkJY4Yy9uxBDTKnaV5eG37w40leT9vMzADPo9oieR5VMzMzay48j6qZmZmZNTsuVM3MzMwsJ7lQNTMzM7Oc5JepGpCkcqA4remuiLhJ0jeBqRGxNdnvAeDjEfFe42dpuaB8ZwVzHlzMzPsWUrJuMwU9OjPu3GMZPcEvEJmZWevlQrVhbYuI4Rnavwn8BdgKEBETGjEnyzHlOyv4yVXTd1vjvmTtZl4sXsmzT73CD348iby2LlbNzKz18b9+jUzS14FewFxJc5O2NyR1Tz7/h6Qlydc3k7YDJP1L0gtJ++QmuwCrd3MeXLxbkZruiXkv8dDMjIuRmZmZtXi+o9qwKpdWrXRjRPxK0n8AZ0XE+vSdJR0PfBY4idRcq89IehQ4HFgdER9N9vM6ki3IzPsW1hBfxNiJwxsnGTMzsxziQrVhVffovzojgHsi4n0ASTOA04GZwM2S/hO4P9Nk/5KmAFMA+vbtu695WyMqWVf92vYA69ZuaqRMzMzMcosf/ecWZWqMiOXA8aRezLpR0o8y7DM1IgojorCgoKCB07T6VNCjc9Z4j56+gW5mZq2TC9WmUQp0ytD+GHCBpA6SDgA+BjwuqRewNSL+AtwMHNd4qVpDG3fusTXEhzdOImZmZjnGhWrD2l/SorSvm5L2qcCDlS9TVYqI54HbgWeBZ4A/RsRCYAjwbDLe9QfA9Y11AdbwRk8YyoiRR2eMjRh5NOeMH9rIGZmZmeUGRURT52D1rLCwMIqKipo6DauD8p0VPDRzMTPvW8S6tZvo0bML484dzjnjPY+qmZm1bJIWRERhpphfpjLLAXlt2zB24nC/3W9mZpbGt2rMzMzMLCe5UDUzMzOznORC1czMzMxykseo1hNJAh4HfhIRDyZtFwOfAz4FrAa+GhG/TzvmDVJTVQWwEfh0RLyZxLZEREdJbYBfAmcn+20HLo6IFY10aWb7pDzKeWjtc8x+52lKyjZSkN+VMQefzDk9TyRP9f+7cvnOCuY8uJiZ9y2kZN1mCnp0Zty5xzJ6gl9MMzNrbvzWfz2SNBj4O3AskAcsAsYBY4FLgfKIGJm2/xtAYUSsl3Qt0CsivpjEKgvVS4FJpIrTCkl9gPcjYmN1efitf8sV5VHOjctu58n1i/eIndZ9KN8beBl5yqu/8+2s4CdXTeeJeS/tERsx8mh+8ONJ5LV1sWpmlkuyvfXv/2PXo4hYAtwHfBe4GrgjIl4jVaT+P6CPpN7VHD4fyBQ7BFgTERXJOVZmK1LNcslDa5/LWKQCPLl+MQ+vfa5ezzfnwcUZi1SAJ+a9xEMzM+diZma5yYVq/bsW+DgwHvippEOBgyPiWWAaMLma48YB/8jQPg04N1kw4OeSsi9jZJZDZr/zdNb4rBridTXzvoU1xBfV6/nMzKxhuVCtZxHxPnA38L8RUQZcQqrYBLiL1N3VdHMlrQPOAf6Wob+VwFHA94AK4GFJo6ruJ2mKpCJJRSUlJfV2PWb7oqQs+83/muJ1Pt+6zVnj69ZuqtfzmZlZw3Kh2jAqki9IFaaXJeNR7wWGSToybd+zgMOApcB1mTqLiLKIeDAivg3cAFyQYZ+pEVEYEYUFBQX1diFm+6Igv+s+xet8vh6ds8Z79OxSr+czM7OG5UK1AUk6CjggInpHRL+I6AfcSOou6y4RsQ34JvBpSd2q9HGcpF7J5zbAUODNRkjfbJ+NOfjkrPGxNcTraty52UfGjDt3eL2ez8zMGpYL1YZ1KXBPlbbp7Pn4n4hYA9wJXF4l1AO4T9ISYDGwE/h1/adqVv/O6Xkip3UfmjF2WvehjOp5Yr2eb/SEoYwYeXTG2IiRR3PO+My5mJlZbvL0VC2Qp6eyXFIe5Ty89jlmpc2jOvbgkxnVgPOoPjRzMTPvW8S6tZvo0bML484dzjnjPY+qmVkuyjY9lQvVFsiFqpmZmTUXnkfVzMzMzJodF6pmZmZmlpPaNnUCZnVR23Xct5VtZ9rc6+nWZTYHdtrMe6Wd2bBpDJeMuor8/fKb8ArMzMystlrkGFVJPyC1OlQ5qflM/z0intmLfoYDvSLigX3I5T+AQRHx+WT7E8DHI+Kjkr4EbI2IO/a2/0xa6hjV2q7jvq1sO/98aiJD+y/bY7/Frw7k/FPvZ//89o2RspmZmdWgVY1RlXQKMBE4LiKGklrx6e297G44MKGa89T2bvSvgOMlnSbpQOB64GsAEfG7+i5SW7LaruM+be71DO2/jKq/g0XA0P7LmDb3+oZO1czMzOpBiytUgUOA9cnypUTE+ohYDSDpR5Kek7RE0lRJStrnSfpPSc9KWi7pdEntSK0UNVnSIkmTJV2THDcbuEPSYZIelrQ4+bNv1WQiYifwFeBW4KfAnyLi9eS810i6orockvYOkqYl57hb0jOSMv7W0dLVdh33bl1mA5D67n6ocrtrlzn1nZqZmZk1gJZYqM4GDk2Kvd9IOjMt9uuIOCEiBgP7k7rzWqltRJxIaoWoqyNiB/Aj4O6IGB4Rdyf7HQ+cHxEfJzXx/h3Jndu/krp7uoeIeApYRuru7k+z5L5bDknbV4CNyTl+nJx/D5KmSCqSVFRSUpLlFM1XbddxP7BT9v26dvJ672ZmZs1BiytUI2ILqWJuClAC3C3psiR8VnJHshg4GxiUduiM5M8FQL8sp7g3WfIU4BTgb8nn/wVGZDpAUkegENgPKMjSd6YcRgB3JddWuTrVHiJiakQURkRhQUG2UzRftV3H/b3S7PttLPV672ZmZs1BiytUASKiPCLmRcTVwFeBSZLaA78BLoyIIcAfgPQ3asqSP8vJPhvC+9lOXU37tcBfgJ8Av8hyfKYcVM2+rU5t13HfsGkMQMYxqgAbN42u79TMzMysAbS4QlXSUZKOTGsaDrzJh0Xp+uQO54W16K4U6JQl/hRwSfL5E8ATGfIZAnwU+E9gKnCYpLpUSk8AFyd9HQMMqcOxLUpt13G/ZNRVLH51YMYxqotfHcglo65q6FTNzMysHrTEeVQ7Arckb9jvBF4FpkTEe5L+ABQDbwDP1aKvucCVkhYBN2aIfx34k6Rvkxpm8Nn0YPKy1m+Bb0XE9qTtK6RexBpey+v5DfBnSYuBhaQe/bfKQZZ5eW34wY8n1biOe/5++Zx/6v1Mm3s9XbvMoWunTWws7cLGTaM9j6qZmVkz0iLnUW1JJOUB+0XEdklHAA8DA5KXvTJqqfOompmZWcuTbR7VlnhHtaXpAMyVtB+p8apfzlakmpmZmbUULlRzXESUkpoxwMzMzKxVaXEvU5mZmZlZy9Aq76hK+hgfTqhfaSjw0Yh4cB/7vgb4IqmXqyqNjIj3Mux7IPDxiPhNst0L+FVEXChpJHBFREysepxlV15ewezZxTz4wAuUlJRSUNCJ8ROGMWbMkF0vXJmZmVnua5WFakTcA9xTuS1pCqnppWbV0yl+ERE312K/A0mtPPWbJK/V1G7aLKtGeXkFP77uHzz++Mu72tat28zSpat45unXuOpHF7hYNTMzayZa/b/YkgaQWir1UxFRkbR9W9JzkhZLujZp6ydpmaQ/SFoqabak/etwnkGSnpW0KOn3SOAm4Iik7WfJOZZkOLabpH8kxz0taWj9XH3LM3t28W5FarrHH3+ZObP3+Os1MzOzHNWqC9XkTfq/kXrE/lbSNgY4EjiR1GIBx0s6IznkSODWiBgEvAdMqqbrbyXF5yJJc5O2LwH/HRHDSb0ctRK4EngtIoZHxLezpHotsDAihgLfB+7Ym+ttDR584IXs8Qezx83MzCx3tMpH/2l+DCyNiLvS2sYkXwuT7Y6kCtS3gBURsShpXwD0q6bfTI/+5wM/kNQHmBERr6jq0knVG0FSFEfEI5IOktQlInZN/J8MX5gC0Ldv39r22+KUlJRmja9bt7mRMjEzM7N91WrvqCYvK00Cvlo1BNyY3OUcHhH9I+J/klhZ2n7l1KHQj4i/AecB24BZks6uS7qZuqzS/9SIKIyIwoKCgjp03bIUFGRb8RZ69OjcSJmYmZnZvmqVhaqkrsBtwKeTeUrTzQI+J6ljsm9vST3q4ZyHA69HxK+Ae0nNMlAKZK+sUh4j9bJXZYG9PiJ8azCD8ROGZY+Pzx43MzOz3NFaH/1/CegB/LbK4/cbI+JuSQOB+UlsC/BJUndQa+tbkj6Ztn0BMBn4pKQPgHeA6yJig6QnkxeoHgRuraa/a4DbJC0GtgKfqUMurcqYMUN45unXMr5QdfrpRzF6zOAmyMrMzMz2hiKi5r2sWSksLIyioqKmTqPJlJdXMGf2Eh588AXWrdtMjx6dGT9+GKPHDPbUVGZmZjlG0oKIyLgKZ2u9o2otWF5eG8aNH8q48Z7Fy8zMrDnz7SUzMzMzy0kuVM3MzMwsJ7lQNTMzM7Oc5DGqCUkHA78ETiA1X+obwDcjYnmWY7ZERMc6nucB4OMR8V4t9u0ELALGJQsE7Ac8D3whIp6py3mt8ZVHOQs3PMzcN+9j0wfr2bK1Ha+vO4S33+vDRw7qxiXHDGHS0YPIa5P998Wd5RXMengJD8wuZt36zfTo3pkJY4YwbpRfDjMzs5bNhSqg1DxU9wB/johLkrbhQE+g2kJ1L86hiJhQ22MiolTS90hNWzUGuAJ4ykVq7iuPcv7+1k95qfRpaAdt28GBB2zluIL36FZSwqMvDuT5tWt45M0V/HrsRNpWU6zuLK/g2pvu5bGnPvzPcF1JKUuWreLp517n6ivPo62LVTMza6H8L1zKWcAHEfG7yoaIWBQRjwNI+rak5yQtlnRtpg4y7SOpn6Rlkn5D6k7ooZLekNQ9if+HpCXJ1zcz9RsR04AKSd8hNf/r9+rxuq2BvPDeXF4qfZqqs79FQL+C9RzRcy0AM19/hRkvv1htP7MeXrJbkZrusaeWM/uRpfWWs5mZWa5xoZoyGFiQKSBpDHAkcCIwHDhe0hl12Oco4I6IODYi3kw75njgs8BJwMnAFyUdW01+3wT+E7g+IjbsxfVZI1u4cQ4AqrL4beX2kYe8s6vt+ifmVdvPrX+cm/U8D8xevFf5mZmZNQd+9F+zMcnXwmS7I6mi9LFa7PMW8GZEPJ2h3xHAPRHxPoCkGcDpaX2kGwesIVVQZyRpCjAFoG/fvrW5LmtAmz5YnzV+QH7Zrs/vf7Cj2v22b68+BrC2xCvpmplZy+U7qilLgeOriYnU0qrDk6/+EfE/ddjn/Sz91khSL+DrpO7WTpCUcRb7iJgaEYURUVhQUFCbrq0Bddmve9b4+2X5uz4fsF+7avdr3776GEDPgs51S8zMzKwZcaGa8giQL+mLlQ2STpB0JjAL+Jykjkl7b0k9qhxfm32qegy4QFIHSQcAHwMez7DfL4AbImIl8B/ArcmLWZbDju06GiDjGFWAV9YcvKvthyNGVtvP5V84K+t5Jozx6ltmZtZyuVAFIiJIFYqjJb0maSlwDbA6ImYDfwPmSyoG/g/oVOX4GvfJcM7ngduBZ4FngD9GxG6P/SWNBvoC/5Mccx+wEfj0vlyvNbzhB57F0Z1OzjhG9Y2S7ry2ticA4w4/kklHHVNtP+NGDeaMUwdkjJ1x6gDGnj2o3nI2MzPLNYqqt3ys2SssLIyioqKmTqPVS82j+gjz3rqPTTtKKH2/HStKevHWe705vPtBTD5mCJOOOqZW86jOfmQpD8xezNqSzfQs6MyEMUMZe/Ygz6NqZmbNnqQFEVGYMeZCteVxoWpmZmbNRbZC1bdjzMzMzCwnuVA1MzMzs5zkeVStxdpZXsGsh5fwwOxi1q3fTI/unZkwZgjjRg3OOrZzZ0U5M9c8z/2rnmNd2Xv0yD+Qib1PYHyv48mTf7czMzNrLC5U60BSH+BW4BhSd6PvB74dETskjQTmAl+onEM1WWnq+WSfmyXdDowGDo+IsmQp1aKI6CepH3B/RAyucs5+wDLg5bTm/4qIOxrsQluAneUVXHvTvbstP7qupJQly1bx9HOvc/WV59E2Q7G6s6KcHxX/jUfXLdnVtnb7Joo3vclT61/iuiEfp22bvEa5BjMzs9bOt4dqKZm7dAbwj4g4EhhAagWqn6TtVgxMTtu+BHihSlflwOfqePrX0hYTGO4itWazHl6yW5Ga7rGnljP7kaUZYzPXPL9bkZru0XVLmLXm+XrL0czMzLJzoVp7ZwPbI+I2gIgoB75FaqL/Dsk+bwHtJfVMCttxwINV+vkl8C1JvpvdgB6YXVxDfHHG9vtXPZf1uPtXezYFMzOzxuJCtfYGAQvSGyJiM6nitH9a8/8BFwGnknrsX8bu3gKeAD5Vh3MfIWlR2tfpVXeQNEVSkaSikpKSOnTdMq1bvzlrfG1J5vi6sveyH7d9496mZGZmZnXkQrX2BGSadLZq+zRSheqlwJ3V9HUD8G1q//df9dH/HkutRsTUiCiMiMKCgoJadtty9ejeOWu8Z0HmeI/8A7Mf177r3qZkZmZmdeRCtfaWArtNRiupM3Ao8FplW0S8A3xA6qWphzN1FBGvAouAixso11ZvwpghNcSHZmyf2PuErMdN7JVxPmIzMzNrAC5Ua+9hoIOkTwNIygN+DtweEVur7Psj4LvJONbq/AS4okEyNcaNGswZpw7IGDvj1AGMPXtQxtj4XsdzZo/BGWNn9hjMuF7H11uOZmZmlp1f6KmliAhJHwN+I+kqUkX+A8D3M+z7VC36WyrpeeC4Wpz+CEmL0rb/FBG/ql3mrVNeXhuuvvI8Zj+ylAdmL2ZtyWZ6FnRmwpihjD17ULXzqOapDdcN+Tiz1jzP/auLWLt9Iz3bd2Vir0LGeR5VMzOzRqWITMMurTkrLCyMoiK/nW5mZma5T9KCiMg4ts63h8zMzMwsJ7lQNTMzM7Oc5ELVzMzMzHKSX6YyM2vhdpZXMOvhJTwwu5h16zfTo3tnJowZwrhRg6t9sdDMLBe4UG1kkg4mtYzqCaRWrXoD+CbwAvAy0A4oAj4P/ADIj4jvpR0/HLgzIgY2Ytpm1kztLK/g2pvu5bGnlu9qW1dSypJlq3j6ude5+srzaOti1cxylP/v1IgkCbgHmBcRR0TEMaSmt+pJsvoUMAToQ2oxgDuByVW6uQT4W6MlbWbN2qyHl+xWpKZ77KnlzH5kaSNnZGZWey5UG9dZwAcR8bvKhohYBLydtl0OPAv0joiXgfcknZTWx8XAXY2Trpk1dw/MLq4hvriRMjEzqzsXqo1rMLAg2w6S2gMnATOTpjtJ3UVF0snAuxHxSobjpkgqklRUUlJSv1mbWbO1bv3mrPG1JdnjZmZNyYVq7qhcfepd4K2IqLzNcRdwoaQ2pArWOzMdHBFTI6IwIgoLCgoaJWEzy309unfOGu9ZkD1uZtaUXKg2rqVAdYvFV45R7Q+cLOk8gIh4m9QLV2cCk4BpDZ+mmbUUE8YMqSE+tJEyMTOrOxeqjesRIF/SFysbJJ0AHFa5HRFrgCuB76UddyfwC1LF7MpGytXMWoBxowZzxqkDMsbOOHUAY88e1MgZmZnVniKiqXNoVST1IjU91fHAdj6cnuqeiBic7CNgEfDViHhcUgGwGvha+otY1SksLIyioqKGSN/MmqGd5RXMfmQpD8xezNqSzfQs6MyEMUMZe/Ygz6NqZk1O0oKIKMwYc6Ha8rhQNTMzs+YiW6HqX6XNzMzMLCe5UDUzMzOznORC1czMzMxyUtumTqA5ktST1Fv4JwMbgR3AT5PPV0TExCZMz6zV2FlewayHl/DA7GLWrd9Mj+6dmTBmCONGDfZLQmZmLYAL1TpK3sj/B/DniPh40nYYcB6pQtXMGsHO8gquvene3daxX1dSypJlq3j6ude5+srzaOti1cysWfP/xevubGBH+jRREfFmRNySvpOkEyU9JWlh8udRSftlkmZIminpFUk/TdrPk7Qo+XpZ0oqk/UeSnpO0RNLUpFA2a/VmPbxktyI13WNPLWf2I0sbOSMzM6tvLlTrbhDwfC32ewk4IyKOBX4E3JAWGw5MBoYAkyUdGhH3RsTwZHWqF4Cbk31/HREnJHOs7g94WIEZ8MDs4hrii7PGzcws97lQ3UeSbpX0gqTnqoS6AH+XtITUeNb05V8ejohNEbEdeJG0lakkfQfYFhG3Jk1nSXpGUjGpu7kZl5GRNEVSkaSikpKSero6s9y1bv3mrPG1JdnjZmaW+1yo1t1S4LjKjYi4HBgFFFTZ78fA3ORO6LlA+7RYWdrncpKxwpJGARcBX0q22wO/AS6MiCHAH6r0s0tETI2IwogoLCiomopZy9Oje+es8Z4F2eNmZpb7XKjW3SNAe0lfTmvrkGG/LsCq5PNlNXWavJD1G+DiiNiWNFcWpesldQQu3KuMzVqgCWOG1BAf2kiZmJlZQ3GhWkeRWnP2AuBMSSskPQv8GfhulV1/Ctwo6UkgrxZdXwYcBNyTvFD1QES8R+ouajGpmQaqDi8wa7XGjRrMGacOyBg749QBjD074ygZMzNrRpSqu6wlKSwsjKKioqZOw6zB7SyvYPYjS3lg9mLWlmymZ0FnJowZytizB3keVTOzZkLSgogozBTzPKpm1my1zWvDhNFDmDA6+zAAMzNrnnzLwczMzMxykgtVMzMzM8tJLlTNzMzMLCd5jGodSPoB8HFSc59WAP8eEc800LkeAD6evPlvlrPKo5yH1j7H7HeepqRsIwX5XRlz8Mmc0/NE8uTfhetq247tTC++lj4d5tA9v5T1ZZ1YuXU0Fw27hvy2+XXqa2d5BTMfXcr9jyxh7frN7OjXhq19gm1ty+l1QGcmHzWEC/sPJq+Nv09mlpv81n8tSToF+C9gZESUSeoOtIuI1XvZX9uI2FmvSSb81r81lvIo58Zlt/Pk+j2XKz2t+1C+N/Ay8lSb2dkMUkXqnGXjOaVg+R6x+SUDGD3wQfZvl3HNjz3sLK/gR7+4n0efeYVQsGFYBdsO3nO/cf0GcOtZ59HWxaqZNZFsb/37/0y1dwiwPiLKACJifUSslnSCpKeSZVSfldRJUntJt0kqlrRQ0lkAki6T9HdJ9wGzJY2U9JikeyS9KOl3UuoWlKQ3kmIYSf8haUny9c0mun6zPTy09rmMRSrAk+sX8/BaT/1bF9OLr+WUguVUvX8QAacULGd68XW17mvmo0t59JlXANjaK1JFaob7EjPfWM6MV5fuQ9ZmZg3HhWrtzQYOlbRc0m8knSmpHXA38I2IGAacA2wDLgdIlj29FPhzshwqwCnAZyLi7GT7ROD/AUOAI4B/Sz+ppOOBzwInAScDX5R0bANep1mtzX7n6azxWTXEbXd9OswBQNq9vXK7dxKvjfsfWbLr8/t9kgpVmfe9e3nmXzbMzJqaC9VaiogtwPHAFKCEVIH678CaiHgu2Wdz8jh/BPC/SdtLwJtA5RI6cyJiQ1rXz0bE6xFRDtyZHJtuBHBPRLyf5DADOL1qfpKmSCqSVFRSUlI/F21Wg5KyjfsUt911zy/NGi/I31zrvtat/7Cv8hpGC6zeUvt+zcwakwvVOoiI8oiYFxFXA18ldfcz0yDfau5bAPB+1W5r2M7WV3puUyOiMCIKCwoKanOI2T4ryO+6T3Hb3fqyTlnjJWWda91Xj+4f9pW3Pfu+vTrWvl8zs8bkQrWWJB0l6ci0puHAMqCXpBOSfTpJags8BnwiaRsA9AVerqbrEyV9JBmbOhl4okr8MeACSR0kHQB8DHi8ni7LbJ+MOfjkrPGxNcRtdyu3jgbIOEYVYFUSr42JZw/e9fmAlcnvu9W8Ozt5wNBa92tm1phcqNZeR1JjTV+UtBg4BvgRqeLyFkkvAHOA9sBvgDxJxaSGCFxW+RJWBvOBm4AlwArgnvRgRDwP3A48CzwD/DEiFtbztZntlXN6nshp3TMXOad1H8qonic2ckbN20XDrmF+yYCMY1TnlwzgomFX17qv8WcO4syTUr9bd1gl9n+HjM9nxvUbwKT+g/YhazOzhuPpqZqQpJHAFRExsT779fRU1pjKo5yH1z7HrLR5VMcefDKjPI/qXknNo3odvTvMoSB/MyVlnVm1dTQXDbt6r+ZRnfXYi9z/cDHvrN/MB/3asLUPbG27k94dOzN5wFAm9R/keVTNrEllm57KhWoTcqFqZmZmrV22QtUrUzWhiJgHzGviNMzMzMxykp/3mJmZmVlO8h1Vs1Ygfc33detL6dG9ExPPHsz4MweRl+ffV83MLDe5UN1Lkg4GfgmcAJQBbwDfjIg9F+nO3s83gakRsbWeUzQDdl/zvdLad0spfnk1Tz2/guu+NZG2LlbNzCwH+V+nvSBJpKaRmhcRR0TEMcD3gZ570d03gQ51PL9/wbBaS1/zvapHn3mFWY+92MgZmZmZ1Y4L1b1zFvBBRPyusiEiFgELJT0s6XlJxZLOB5DUT9JLkv4sabGk/0sm8P860AuYK2lusu+Wyj4lXSjp9uTz7ZL+K9nvPxvtSq3ZS1/zPWP84eJGysTMzKxufGdu7wwGFmRo3w58LCI2S+oOPC3p3iR2FPD5iHhS0p+Ar0TEzZL+AzgrItbX4rwDgHMiorxqQNIUYApA37599+KSrKVKX/M9k7U1xM3MzJqK76jWLwE3JCtXPQT05sPhAG9HxJPJ578AI/ai/79nKlIBImJqRBRGRGFBQcFedG0tVfqa75n0rCFuZmbWVFyo7p2lwPEZ2j8BFADHR8RwYC2pJVVhz1W2q1tpIb29fZXY+3VL02z3Nd8zxkcNaaRMzMzM6saF6t55BMiX9MXKBkknAIcB6yLiA0lnJduV+ko6Jfl8KfBE8rkUSL+ltVbSQEltgI812BVYq5G+5ntVZ550JOPOOKaRMzIzM6sdj1HdCxERkj4G/FLSlaTGpr4BXAP8SlIRsAh4Ke2wZcBnJP0eeAX4bdI+FXhQ0pqIOAu4ErgfeBtYAnRs8AuyFi0vrw3XfWvirjXf164vpWf3TkwcNYRxZxzjeVTNzCxnKaK6J9BWXyT1A+6PiOzPYOtJYWFhFBUVNcapzMzMzPaJpAURUZgp5lspZmZmZpaT/Oi/EUTEG6SmtDIzMzOzWvIdVTMzMzPLSS5U66jKylETJL0iqW+y3VbSekk3VjlmnqSXJb0g6TlJw9NiXSTdIem15OsOSV3S4oMkPSJpeRK/NpkRwMzMrMXbVradP8/8IffNP5HHlxzNffNP5M8zf0jZB2VNnZo1Ahc8e0nSKOAWYFxEvJU0jwFeBi6WpCqHfCIihgG/AX6W1v4/wOsRcUREHAGsAP6YnGN/4F7gpogYAAwBTgS+0UCXZWZmljO2lW3nn09N5IRBt3FEn1Uc1KWUI/qs4oRBt3HPEx9lW9n2pk7RGpgL1b0g6XTgD8BHI+K1tNClwH8DbwEnV3P4fFIrViGpP6mFA36cFr8OKJR0BPBx4MmImA0QEVuBrwLfrr+rMTMzy03T5l7P0P7LqDpBUQQM7b+MaXOvb5rErNG4UK27fOCfwAURsWue1OTu5yhSc6DeSapozWQc8I/k8zHAovRlUZPPi4BBydeC9IOTwnh/SQfu+6WYmZnlrm5dZgNQ9Rll5XbXLnMaOSNrbC5U6+4D4Cng81XaJwJzk7ue04GPScpLi/9V0krgu6SGDACIzEupVrZni+/eIE2RVCSpqKSkpC7XY2ZmlpMO7LQ5a7xrp02NlIk1FReqdVcBXAycIOn7ae2XAudIeoPUXdCDgLPS4p8APgL8Dbg1aVsKHJv+clTyeRiplayWArtNgCvpcGB9RLyX3h4RUyOiMCIKCwoK9vUazczMmtx7pZ2zxjeWdskat+bPhepeSO6aTgQ+IenzkjoDI4C+EdEvIvoBl1Pl8X9EfAD8EDhZ0sCIeBVYmLRV+iHwfBL7KzBC0jmwa3jBr4CrG/QCzczMcsCGTWMAMo5RBdi4aXQjZ2SNzYXqXoqIDaTGm/4Q+CzwSESkz5XxT+A8SflVjtsG/By4Imn6PDBA0quSXgMGJG2V+54H/EDScmA9qZer/tpwV2ZmZpYbLhl1FYtfHZhxjOriVwdyyairmiYxazSKqr+mWM6SdAHwX8BZEfFmdfsVFhZGUVFRo+VlZmbWULaVbWfa3Ovp2mUOXTttYmNpFzZuGs0lo64if7/8mjuwnCdpQUQUZoy5UG15XKiamZlZc5GtUPWjfzMzMzPLSS5UzczMzCwnuVA1MzMzs5zUtqkTaAqSAvhLRHwq2W4LrAGeiYiJafv9E+gREaektV0DfBEoAdoBP46IO9PiHwNmAAMrV66SdHlyTKW2pFadOgb4JPDRtFgH4AigS0RsSV6gui451wfAVRHxj33/WzDLXdt2bGd68bX06TCH7vmlrC/rxMqto7lo2DXkt23ZL09UvjjSrctsDuy0mfdKO7Nh0xi/OGJmrVKrfJlK0hbgFeDUiNgmaTxwI7CyslBNligtBrYAEyJiRdJ+DbAlIm6WdCTJ5P7JHKlImgYcAjwcEddUc/4bSM25+skMsb8CKyLih5KGkVrlanRErJD0EWAO8G8Rsbi66/PLVNacbduxnTnLxnNKwfI9YvNLBjB64IPs3659E2TW8LaVbeefT01kaP9le8QWvzqQ80+9n/3zW+a1m1nr5ZepMnuQD+9kXgrcWSU+CbgPuAu4JFMHEfEKsBXoCiCpI3AaqXlQMx4j6QxSK1t9JUPsk0B/4Jqk6QrghsoiOfnzRuDbtbg+s2ZpevG1nFKwPOME36cULGd68XVNk1gjmDb3eob2X5bx2of2X8a0udc3TWJmZk2kNReqdwGXSGoPDAWeqRKvLF7vpMoKU5UkHQe8EhHrkqYLgJkRsRzYkMTT9z8QuA34TERsrhLrB9wEfCIidibNg0jdsU1XlLSbtUh9OswByDjBN0DvJN4SdesyG6j+2rt2abnXbmaWSastVJNH5/1IFaEPpMck9SR1Z/OJpOjcKWlw2i7fkvQyqeL2mrT2S0kVwCR/Vi1wf0tqbOyTVc6XB/yF1PjTV9NDQNWxGZnakDRFUpGkopKSkozXbNYcdM8vzRovyN+cNd6cHdgp+7V17bSpkTIxM8sNrbZQTdwL3Myej/0nk3qcv0LSG6QK2vRH+b+IiKOS/e6Q1F7SQcDZwB+TY74NTJZS90IkfSbp58cZ8vghsCYibqvSvhSoOmbjOODFqh1ExNSIKIyIwoKCgmzXbJbT1pd1yhovKevcSJk0vvdKs1/bxtIujZSJmVluaO2F6p+A6yKiuEr7pcC4iOgXEf2A48kw5jQiZpB6FP8Z4ELgjog4LDnuUGAFMELS4cBP2P2xPgCSTgYuA6ZkyO9m4HvJsIDK4QHfB36+V1dr1gys3DoaIOM4TYBVSbwl2rBpDFD9tW/c1HKv3cwsk1Y5PVWliFgJ/Hd6W1IM9gWeTttvhaTNkk7K0M11wN+AtcANVWLTgY+T+oXgAGCGdh989jVSd1M7AHOrxCZFxCJJ3wXuk7QfqempvhMRi+p2pWbNx0XDrmHW0qf3eOtfSr31f9Gwq5sos4Z3yairuOeJp/d4619KvfV/yairmigzM7Om0Sqnp2rpPD2VNXepeVSvo3eHORTkb6akrDOrto7momFXt5p5VLt2mUPXTpvYWNqFjZtGex5VM2uxsk1P5UK1BXKhamZmZs2F51E1MzMzs2bHhaqZmZmZ5aRW/TKVmZmZ2b6qHFverctsDuy0mfdKO7Nh0xiPLa8HvqOaQyR9TFJIOjrZPkzSAkmLJC2V9KWmztHMzMw+tK1sO/98aiInDLqNI/qs4qAupRzRZxUnDLqNe574KNvKtjd1is2aC9XccinwBB/O2boGODUihgMnAVdK6tVEuZmZmVkV0+Zez9D+yzLOfzy0/zKmzb2+aRJrIVyo5ghJHYHTgM+TFKoRsSMiypJd8vH3y8zMLKd06zIbSM13nK5yu2uXOY2cUcviwid3XADMjIjlwAZJxwFIOlTSYuBt4D8jYnWmgyVNkVQkqaikpKTRkjYzM2vNDuy0OWu8a6dNjZRJy+RCNXdcCtyVfL4r2SYi3o6IoUB/4DOSemY6OCKmRkRhRBQWFBQ0SsJmZmat3XulnbPGN5Z2aaRMWiYXqjlA0kHA2cAfJb0BfBuYrLQ1VZM7qUuB05skSTMzM9vDhk1jADKOUQXYuGl0I2fUsrhQzQ0XAndExGER0S8iDgVWACMk7Q8gqSupMawvN2GeZmZmluaSUVex+NWBGceoLn51IJeMuqppEmshPI9qbrgUuKlK23RgKvCBpAAE3BwRxY2dnJmZmWWWv18+5596P9PmXk/XLnPo2mkTG0u7sHHTaM+jWg8UVe9VW7NXWFgYRUVFTZ2GmZmZWY0kLYiIwkwxP/o3MzMzs5zkQtXMzMzMcpILVTMzMzPLSX6ZqpFJOhR4DDg+IjYkb/M/D1wG3BoRgzMc8zXgq8BO4F8R8Z1GTNmsyVREOS9tms2Lmx5gywcldNyvgGO6TODoLmNoo7x6P9/O8grufWoJU599jjdVSsV+0KtjJ/79xBO4aOBg8tp8+Lv9zooK/v7qQopX/YHC7kV0z99C6fsHsn/FhZwx/Bu0zduv3vMzM2tt/DJVE5D0HaB/REyR9HvgDeBO4P6qhaqks4AfAB+NiDJJPSJiXbb+/TKVtQQVUc7MVdfx+pbH94gd3vF0xvX+Ub0WqzvLK/ju7+/nvo2vsOPAPeNjP9KfW8edS9s2bdhZUcFXH/s/ju98C6cVvL7Hvm+sGs7ownvYr227esvPzKyl8stUuecXwMmSvgmMAH6eZd8vAzdFRBlATUWqWUvx0qbZGYtUgNe3PM5Lm2bX6/n+Nf9FZr71aqpIrfr7e8CsFa8y4+UXAZjxejEVO+/jtILXM07y3a/3Ip5cfEu95mdm1hr50X8TiIgPJH0bmAmMiYgdqjpT8IcGAKdL+gmwHbgiIp5rpFTNmsyLmx7IGl+26UGOOXB8vZ3vn08uoaxbQIcPuP64f9Czfab1u//EQy9BVwVf7r8FIOMk3wBduv03D730p6znVMDO0p6MPfGRergCM7OWx4Vq0xkPrAEGA3Oy7NcW6AqcDJwATJN0eFQZsyFpCjAFoG/fvg2SsFlj2vJBSdZ46Qf1+3DhnQ1bqDgYaBP0bL+Z3h027VN/+Xnl9DrgvRr3W/9B/Y+1NTNrKVyoNgFJw4HRpIrPJyTdlWX3lcCMpDB9VlIF0B3Y7V/xiJhKaiUrCgsLPfDYmr2O+xWwZWf1xWin/XrU6/kO7taR5R9soqJCrN3euZq9hAJCQff8LeTnlVfbX1l5Hu9u75T1nArYub37PmRtZtayuVBtZEo94/8t8M2IeEvSz4CbSb0wlck/gLOBeZIGAO2A9Y2Rq1lTOqbLBN7ZtrTa+MAu9ffYH+D80wbzzP2r2XnAfvzw8YtSixZXShYx/unZY7l44GCmvfoCf3/1Zr551CNE7P74v3J704ZvcM5x/69eczQza238MlXj+yLwVkRUPu7/DXA0cBhwlKSVaV8XAX8CDpe0BLgL+EzVx/5mLdHRXcZweMfTM8YO73g6R3cZU6/nm3jqMYzv259277F7kUpqe+xH+jPpqGMAmHT4EPL2O48nSw7POEb1jVXDGTHs6/Wan5lZa+TpqVogT09lLUXlPKrLNj1I6Qfr6LRfDwZ2Gd+g86jeN38pv3/mOd5kMxXtoHenTvz7iSdy4dGD9phH9f9eW8jiVX/g+IOKKEjmUe1QcRGnD/+651E1M6ulbNNTuVBtgVyompmZWXPheVTNzMzMrNlxoWpmZmZmOcmFqpmZmZnlpFZfqEo6VNIKSd2S7a7J9mGSRkq6v8r+t0u6UNI1km6sEhsuaVmGc/yPpBckLZb0f5I6psUuSNpfklQs6YK0mCT9UNIrkpZLmitpUL3/JZjVg21l2/nzzB9y3/wTeXzJ0dw3/0T+PPOHlH1Q1tSpmZlZM9XqC9WIeJvUvKY3JU03AVMj4s0aDr0TmFyl7RLgbxn2/VZEDIuIocBbwFcBJA0jNYfq+RFxNHAecLOkoclxlwOnAsMiYgBwI3CvpPZ1uUazhratbDv/fGoiJwy6jSP6rOKgLqUc0WcVJwy6jXue+CjbyrY3dYpmZtYMtfpCNfEL4GRJ3wRGAD+v6YCIeBl4T9JJac0Xk5rrtOq+m2HXZP/7k5o+HOAK4IaIWJHst4JUMfrtJP5d4GsRsTWJzwaeAj5Rx+sza1DT5l7P0P7LqDqJSAQM7b+MaXOvb5rEzMysWXOhCkTEB6SKw1+QWjFqRy0PvZPUXVQknQy8GxGvZNpR0m3AO6Qm978laR4ELKiyaxEwSFJn4ICIeC1TvJb5mTWKbl1mA2Sc/B6ga5c5mJmZ1ZUL1Q+NB9YAg9PaqptktrL9LuBCSW1IFax3Vtd5RHwW6AUs48MhA8pwjkxtNcYlTZFUJKmopKQky+Fm9e/ATpuzxrt22tRImZiZWUviQpXUS1DAaOBk4FuSDklC7wJdq+zeDVgPu8a3vgGcCUwCpmU7T0SUA3cn+wIsBapOcHsc8GIyXOB9SYdnimfoe2pEFEZEYUFBQbY0zOrde6Wds8Y3lnZppEzMzKwlafWFajJu9LekHvm/BfyM1AtOAK8AvSQNTPY9DBgGLErr4k5SQwZei4iVmfqX1D/tXOcCLyXhm4HvSeqXxPsB3+fDMbI/A34laf8kfg6pMbSZXtgyazIbNo0ByDhGFWDjptGNnJGZmbUEbZs6gRzwReCtiKgcRPcb4DJJZ0bEo5I+CdyWvGn/AfCFiEh/jvl34L+Br1XTv4A/J2NOBbwAfBkgIhZJ+i5wn6T9kv6/ExGLkmNvIXVHt1hSOakxrudHxLZ6uXKzenLJqKu454mnGdp/99nZJFj86kAuGXVVE2VmZmbNmaLqLRBr9goLC6OoqKip07BWZlvZdqbNvZ6uXebQtdMmNpZ2YeOm0Vwy6iry98tv6vTMzCxHSVoQEVWHQqZiLlRbHheqZmZm1lxkK1Rb/RhVMzMzM8tNLlTNzMzMLCf5ZSozq7NtO7Yzvfha+nSYQ/f8UtaXdWLl1tFcNOwa8tvWfjzqzooKZry0lLuXLWHNllIO6diJyQMHM+noQeS18e/RZmatnQvVBiDpY8AMYGBEvCRpJHBFRExM2+d24P6I+D9J84BDgO3ADuCLaW/+I+m/gQuBQyOiopEuwyyjbTu2M2fZeMYesnxXW8/2WxjU5Q5mLX2a0QMfZP927WvsZ2dFBV+ddT8zX/9wMbfVW0pZ8M5qHnlzBb8eO5G2LlbNzFo1/yvQMC4FniBZXrWWPhERw0hNj/WzysZk1auPAW8DZ9RnkmZ7Y3rxtZxSsDzjnKmnFCxnevF1tepnxktLdytS0818/RVmvLzHuhZmZtbKuFCtZ5I6AqcBn6duhWql+UDvtO2zgCWkFiW4dJ8TNNtHfTqkphyWdm+v3O7dYQ61cfeyJVnj05YV1zk3MzNrWVyo1r8LgJkRsRzYIOm4Oh4/DvhH2valpFa/ugeYmCwMsAdJUyQVSSoqKSmpe9ZmtdQ9vzRrvCB/c636WbMlez+rS7PHzcys5XOhWv8uBe5KPt+VbFc3WW16+18lrQS+S2pFKiS1AyYA/4iIzcAzwJiMHUVMjYjCiCgsKCjY96swq8b6sk5Z4yVlnWvVzyEds/fTq1P2uJmZtXwuVOuRpIOAs4E/SnoD+DYwGdhAainUdN2A9WnbnwA+AvwNuDVpGwd0IbWE6hvACPz435rYyq2jATKOUQVYlcRrMnng4KzxiwcOqXNuZmbWsrhQrV8XAndExGER0S8iDgVWkCpKe0kaCCDpMGAYsCj94Ij4APghcHKy76XAF5K++pEqZMdI6tBYF2RW1UXDrmF+yYCMY1TnlwzgomFX16qfSUcPYtzhR2aMjTv8SCYddcy+pmpmZs2cp6eqX5cCN1Vpm07qpapPArdJag98QKoA3VS1g4jYJunnwHeAscC/p8Xel/QEcC5wd8Ncgll2+W3zGT3wQaYXX0fvDnMoyN9MSVlnVm0dzUXDrq71PKp5bdrw67ETmfHyi0xbVszq0lJ6derExQOHMOmoYzyPqpmZoaj6/M6avcLCwigqKmrqNMzMzMxqJGlBRBRmivmWhZmZmZnlJBeqZmZmZpaTXKiamZmZWU7yy1TWJLbt2M704mvp02EO3fNLWV/WiZVbR3PRsGtq/TKOmZmZtWwuVHOEpJ7AL4CTgY3ADuCnEXFPkybWALbt2M6cZeMZe8jyXW09229hUJc7mLX0aUYPfJD927VvwgzNzMwsF/jRfw6QJFLLpj4WEYdHxPGkprTq06SJNZDpxddySsHyjBPGn1KwnOnF1zVNYmZmZpZTXKjmhrOBHRHxu8qGiHgzIm6R1F7SbZKKJS2UdFYT5lkv+nSYA5BxwniA3knczMzMWjc/+s8Ng4Dnq4ldDhARQyQdDcyWNCAitqfvJGkKMAWgb9++DZnrPuueX5o1XpC/uZEyMTMzs1zmO6o5SNKtkl6Q9BwwAvhfgIh4CXgTGFD1mIiYGhGFEVFYUFDQuAnX0fqyTlnjJWWdGykTMzMzy2UuVHPDUuC4yo2IuBwYBRQAqu6g5mrl1tEAGceoAqxK4mZmZta6uVDNDY8A7SV9Oa2tQ/LnY8AnACQNAPoCLzduevXromHXML9kQMYxqvNLBnDRsKubJjEzMzPLKS5Uc0BEBHABcKakFZKeBf4MfBf4DZAnqRi4G7gsIsqaLNl6kN82n9EDH2TWms+wZFMv1m7vyJJNvZi15jOMHTTT86iamZkZAIqqz1+t2SssLIyioqKmTsPMzMysRpIWRERhppjvqJqZmZlZTnKhamZmZmY5yYWqmZmZmeWkVjPhv6RyoDit6a6IuKkOx78BFEbE+vrOzczMzHLPth3bmV58LX06zKF7finryzqxcutoLhp2jV/8bSStplAFtkXE8KZOor5IahsRO5s6DzMzs5Zo247tzFk2nrGHLN/V1rP9FgZ1uYNZS59m9MAH2b9d+ybMsHVo9Y/+Jb0h6VpJz0sqTpYpRdJBkmZLWijp96RNvC/pk5KelbRI0u8l5SXtv5VUJGmppGuTtvGSpqUdO1LSfcnnS5NzLpH0n2n7bEn7fKGk25PPt0v6L0lzgV37m5mZWf2aXnwtpxQsz7g4zSkFy5lefF3TJNbKtKZCdf+ksKz8mpwWWx8RxwG/Ba5I2q4GnoiIY4F7SU20j6SBwGTgtOQObTnJhPzAD5LpFYaSmhN1KDAHOFnSAck+k4G7JfUiVWyeDQwHTpB0QS2uYwBwTkT8vzr/DZiZmVmt9OkwByDj4jQAvZO4NSw/+k+Zkfy5APi35PMZlZ8j4l+SNibto4DjgeeU+q91f2BdErtY0hRSf6+HAMdExGJJM4FzJf0f8FHgO6QK1HkRUQIg6a/JOf9Rw3X8PSLKqzYm550C0Ldv3xq6MDMzs2y655dmjRfkb26kTFq31lSoZlO50lM5u/+dZFoNQcCfI+J7uzVKHyF1N/aEiNiYPK6vHLxyN3A5sAF4LiJKpaq/o+0m/bxVB8C8n/GAiKnAVEhN+J+lbzMzM6vB+rJO9Gy/pdp4SVnnRsym9WpNj/7r6jGSR/qSxgNdk/aHgQsl9Uhi3SQdBnQmVURuktQTGJ/W1zzgOOCLpIpWgGdIDQ/onoxxvRR4NImtlTRQUhvgYw10fWZmZlaNlVtHA2QcowqwKolbw2pNhWrVMao1TU11LXCGpOeBMcBbABHxIvBDYLakxaTGoB4SES8AC4GlwJ+AJys7Sh7V30+qeL0/aVsDfA+YC7wAPB8R/0wOuTLZ7xFgzT5fuZmZmdXJRcOuYX7JgIxjVOeXDOCiYVc3TWKtjKLqrwrW7BUWFkZRUVFTp2FmZtaspeZRvY7eHeZQkL+ZkrLOrNo6mouGXe15VOuRpAXJy+h78BhVMzMzswz2b9eeTx5/A3BDU6fSarWmR/9mZmZm1oy4UDUzMzOznORC1czMzMxykgvVHCLpY5KichnXtPbOklZJ+nVT5WZmZladbTu285cF32PeskKWvH4U85YV8pcF36NsZ1nNB5tl4UI1t1wKPAFcUqX9x3w4x6qZmVnO2LZjO3OWjWfsIXcwqMsaerbfwqAuaxh7yB3MWjqObTu2N3WK1oy5UM0RkjoCpwGfJ61QlXQ80BOY3USpmZmZVWt68bWcUrA848T4pxQsZ3rxdU2TmLUILlRzxwXAzIhYDmyQdFyyMtXPgW83aWZmZmbV6NNhDkDGifEBeidxs73heVRzx6XAL5PPdyXbpwIPRMTbqvp/gCokTQGmAPTt27fhsjQzM0vTPb80a7wgf3MjZWItkQvVHCDpIOBsYLCkAPKAAB4HTpf0FaAj0E7Sloi4smofETEVmAqplakaLXkzM2vV1pd1omf7LdXGS8o6N2I21tL40X9uuBC4IyIOi4h+EXEosAL4XUT0jYh+wBXJPnsUqWZmZk1l5dbRABnHqAKsSuJme8OFam64FLinStt04ONNkIuZmVmtXTTsGuaXDMg4RnV+yQAuGnZ10yRmLYKi6q9A1uwVFhZGUVFRU6dhZmatxLYd25lefB29O8yhIH8zJWWdWbV1NBcNu5r8tvlNnZ7lOEkLIqIwU8xjVM3MzGyf7N+uPZ88/gbghqZOxVoYP/o3MzMzs5zkQtXMzMzMcpIf/Zu1EjsrKpjx0lLuXraENVtKOaRjJyYPHMykoweR18a/s5qZWe5xoVpLkj4GzAAGRsRLkvoB90fE4GQe1IeTXQ8GyoGSZPtEYBtQTOrvewXwqYh4L+l3EHAL0AcQcAdwfUSEpNuAY9PSOBDYPyJ6NtR1Wsu0s6KCr866n5mvv7KrbfWWUha8s5pH3lzBr8dOpK2LVTMzyzH+l6n2LgWeAC6pGoiIdyNieEQMB34H/KJyOyJ2ANuSz4OBDcDlAJL2B+4FboqIAcAwUqtRfSXp97Np/R4HvAX8oIGv01qgGS8t3a1ITTfz9VeY8fKLjZyRmZlZzVyo1oKkjsBpwOfJUKjW0Xygd/L548CTETEbICK2Al8FMk3q/31gfUT8cR/Pb63Q3cuWZI1PW1bcSJmYmZnVngvV2rkAmBkRy4ENko7bm04k5QGjSN1FBRgELEjfJyJeAzpK6px23InAF5Kv6vqeIqlIUlFJSUl1u1krtWZL9rW4V5dmj5uZmTUFF6q1cylwV/L5rmS7LvaXtAh4F+gGzEnaBVS34kLArru5/wt8PiI2VHeCiJgaEYURUVhQUFDH9KylO6Rjp6zxXp2yx83MzJqCC9UaJC9KnQ38UdIbwLeByaSKzNralowzPQxoRzJGFVgK7LYSg6TDgS0RUXmL6xbg3oh4GLO9NHng4KzxiwcOaaRMzMzMas+Fas0uBO6IiMMiol9EHErqzf0+de0oIjYBXweukLQf8FdghKRzYNfLVb8CfppsX0jqBSu/QGX7ZNLRgxh3+JEZY+MOP5JJRx3TyBmZmZnVzNNT1exS4KYqbdNJvdx0lKSVae3fqqmziFgo6QXgkoj4X0nnA7dIuhXII/WY/9fJ7j8BOgDPSrvdwD0lIrbt1dVYq5TXpg2/HjuRGS+/yLRlxawuLaVXp05cPHAIk446xvOomplZTlJEdUMkrbkqLCyMoqKipk7DzMzMrEaSFkREYaaYb6OYmZmZWU5yoWpmZmZmOcmFqpmZmZnlJL9M1QAkbYmIjsnnCcB/k5rofwKwNSLuaMr8zBrSzooKZry0lLuXLWHNllIO6diJyQMHM+noQX5py8zM6sSFagOSNIrUPKhjIuIt4Hf11G9eRJTXR19m9WlnRQVfnXU/M19/ZVfb6i2lLHhnNY+8uYJfj51IWxerZmZWS/4Xo4FIOh34A/DRZFlUJF0j6Yrk8wmSFkuaL+lnkpYk7XnJ9nNJ/N+T9pGS5kr6G+CF2S0nzXhp6W5FarqZr7/CjJdfbOSMzMysOXOh2jDygX8CF0TES9XscxvwpYg4BUi/O/p5YFNEnACcAHxR0keS2InADyLCs7NbTrp72ZKs8WnL/DuWmZnVngvVhvEB8BSponMPkg4EOkXEU0nT39LCY4BPS1oEPAMcBFQuKfRsRKyops8pkookFZWUlOz7FZjthTVbSrPGV5dmj5uZmaVzodowKoCLgRMkfT9DXBna0mNfi4jhyddHImJ2Enu/uoMiYmpEFEZEYUFBwd5nbrYPDunYKWu8V6fscTMzs3QuVBtIRGwFJgKfkPT5KrGNQKmkk5OmS9LCs4AvS9oPQNIASQc0Rs5m+2rywMFZ4xcPHNJImZiZWUvgt/4bUERskDQOeEzS+irhzwN/kPQ+MA/YlLT/EegHPC9JQAlwQaMkbLaPJh09iEfeXJHxhapxhx/JpKM8vNrMzGpPEdHUObRKkjpGxJbk85XAIRHxjfrou7CwMIqKiuqjK7M621lRwYyXX2TasmJWl5bSq1MnLh44hElHHeN5VM3MbA+SFkREYaaY76g2nY9K+h6p78GbwGVNm45Z/Wjbpg0XDxzMxTUMAzAzM6uJC9UmEhF3A3c3dR5mZmZmucrP4czMzMwsJ7lQNTMzM7Oc5EI1A0kh6edp21dIuib5fI2kVZIWpX0dKGmhpOHJPm0lvS/pk2l9LJB0XJXzjJR0f/L5E8mSqYslPSVpWNp+4yS9LOnV5MUrM2umdlZUMO3FYiZNv5NT/zyVSdPvZNqLxZRXVDR1amZmOcdjVDMrA/5N0o0RUXVaKYBfRMTN6Q2SngJOBRYBw4CXk+2/JPOgHg68kOWcK4AzI2KjpPHAVOAkSXnArcBoYCXwnKR7I8KLpps1MzsrKvjqrPt3m75r9ZZSFryzmkfeXMGvx06krWdGMDPbxf9HzGwnqULxW3U45klShSnJn78DhifbJwLPR0R5dQdHxFPJQgAATwN90o59NSJej4gdwF3A+XXIy8xyxIyXlmacYxZg5uuvMONl//5pZpbOhWr1biW1qlSXDLFvpT32n5u0Vd5RJfnzMaBMUqdk+8k6nPvzwIPJ597A22mxlUmbmTUzdy9bkjU+bVlxI2ViZtY8+NF/NSJis6Q7gK8D26qE93j0HxFvSGon6WDgaFKP/p8DTiJVqN5Sm/NKOotUoTqisilTehmOmwJMAejbt29tTmVmjWzNltKs8dWl2eNmZq2N76hm90tSReMBtdx/PnAhsCZSS349DZxG6vH90zUdLGkoqSVUz4+Id5PmlcChabv1AVZXPTYipkZEYUQUFhQU1DJdM2tMh3TslDXeq1P2uJlZa+NCNYuI2ABMI1Ws1saTpMa1zk+25wOfBt6JiPeyHSipLzAD+FRELE8LPQccKekjktoBlwD31voizCxnTK5hta6LBw5ppEzMzJoHF6o1+znQvUpb+hjVRZL6Je1Pknq7fz5ARKwB8kiNX63Jj4CDgN8kfRYlfewEvgrMApYB0yJi6T5ek5k1gUlHD2Lc4UdmjI07/EgmHXVMI2dkZpbblHpCbS1JYWFhFBUVNXUaZpbBzooKZrz8ItOWFbO6tJRenTpx8cAhTDrqGPI8NZWZtUKSFkREYaaYX6YyM2tEbdu04eKBg7m4hmEAZmbmR/9mZmZmlqNcqJqZmZlZTvKjf7MWbGdFBdNfXcLdLxez5v3NHHJAZyYfNYQL+w/2eEgzM8t5LlRrQdJBwMPJ5sFAOVCSbJ+YLG1qllN2VlRw+dx7mfnGh7OdrX6/lAXrVvHI269z61nneV15MzPLaf5XqhYi4t2IGB4Rw4HfkVqZanjyVW2RKqlttm2zhjT91SW7FanpZr6xnBmvepYzMzPLbS5U95Kk4yU9KmmBpFmSDkna50m6QdKjwDcybJ8r6RlJCyU9JKlnctw1kv6U7P+6pK+nnes/JC1Jvr7ZJBdszc7dL2dfN/7u5YsbKRMzM7O94zt8e0fALaSWOi2RNBn4CfC5JH5gRJwJIOncKttdgZMjIiR9AfgO8P+S444GzgI6AS9L+i0wFPgscFJy3mckPRoRC3dLSJoCTAHo27dvA122NSdr3t+cNb56S/a4mZlZU3OhunfygcHAHEmQWn1qTVr87ir7p2/3Ae5O7sC2A1akxf4VEWVAmaR1QE9gBHBPRLwPIGkGcDqwW6EaEVOBqZCa8H+frs5ahEMO6Mzq90urjffq2LkRszEzM6s7P/rfOwKWpo1THRIRY9Li71fZP337FuDXETEE+HegfVqsLO1zOalfJFSPeVsrMvmo7OvGTx4wtJEyMTMz2zsuVPdOGVAg6RQASftJGlTLY7sAq5LPn6nF/o8BF0jqIOkA4GPA43VN2FqfC/sPZly/ARlj4/oNYFL/2v4na2Zm1jT86H/vVAAXAr+S1IXU3+Mvgdq8Rn0N8HdJq4CngY9k2zkinpd0O/Bs0vTHquNTzTLJa9OGW886jxmvLuXu5YtZvWUzvTp2ZvKAoUzqP8jzqJqZWc5ThIcztjSFhYVRVFTU1GmYmZmZ1UjSgogozBTzLRUzMzMzy0kuVM3MzMwsJ7lQNTMzM7OclDOFqqRySYskvSDpeUmnNvD5xkl6VtJLyXnvltQ3id0u6cJqjjtWUkgam6XvjpJ+L+k1SUslPSbppCS2pWGuyMzMrOXbWVHB3csX82/3/ZVT7vot/3bfX7l7+WLKKyqaOjVrALn01v+2iBgOkBSBNwJnNsSJJA0mNZ/peRGxLGk7D+gHvFXD4ZcCTyR/zqpmnz+Smsj/yIiokHQ4MLAeUjczM2u1dlZUcPnce5n5xvJdbavfL2XBulU88vbr3HrWebT1jCYtSq5+NzsDGys3JH1b0nOSFku6NmnrJ2mZpD8kdy1nS9pfUq/kDmnlV7mkw6r0/13ghsoiFSAi7o2Ix7IlpdQyVBcClwFjJLXPsM8RpJY7/WFEVCR9vx4R/6qyX0dJDyd3j4slnZ+0HyDpX8md5SXJ8qxIuknSi8nfwc21/Hs0MzNrMaa/umS3IjXdzDeWM+PV2swSac1JLt1R3V/SIlIrNR0CnA0gaQxwJHAiqVWa7pV0Bqk7n0cCl0bEFyVNAyZFxF+A4cmxlwNnRsSbVc41CNibYu80YEVEvCZpHjABmJGh70URUV5DX9uBj0XEZkndgacl3QuMA1ZHxEeTa+giqRupif6PjoiQdOBe5G5mZtas3f1ycfb48sVcPCD7qnzWvOTSHdVtyXKkR5Mq1u5I7mCOSb4WAs8DR5MqUCFVNC5KPi8g9egeAEmnAV8APpftpJIOSu68Lpd0RQ05XgrclXy+K9neWwJukLQYeAjoDfQEioFzJP2npNMjYhOwmVRh+0dJ/wZszXAdUyQVSSoqKSnZh7TMzMxy05r3N2eNr96SPW7NTy4VqrtExHygO1BAqqC7MSlih0dE/4j4n2TXsrTDyknuEEs6BPgfYHJEZHp5aSlwXHKud5OxsVOBjtXlJCkPmAT8SNIbpMa4jpfUKUPfwyTV9Hf7ieT6jk/OvxZoHxHLgeNJFaw3SvpRROwkdUd5OnABMLNqZxExNSIKI6KwoKCghlObmZk1P4cc0DlrvFfH7HFrfnKyUJV0NJAHvEvqhaXPSeqYxHpL6pHl2P2AacB3k6Ivk58CP5CU/oJThxrSOgd4ISIOjYh+EXEYHxaOu0TEa0ARcG1yRxhJR1aOQU3TBVgXER9IOgs4LNm3F7A1GcJwM3Bccu1dIuIB4JskQxvMzMxak8lHZX+sP3nA0EbKxBpLLo5RhdRd1M8k4zxnJwXl/KTu2wJ8ktQd1ExOBU4gVShem7RNiIjVlTtERLGkb5AaXtCJVEH8FnB1Wj+/l/TL5PPbwMvAPVXONR34MvC/Vdq/APwceFXS1qT/b1fZ56/AfZKKgEXAS0n7EOBnkiqAD5L+OwH/TF7eEvCtaq7dzMysxbqw/2Aeefv1jC9Ujes3gEn9BzVBVtaQFBFNnYPVs8LCwigqKmrqNMzMzOrdzooKZry6lLuXL2b1ls306tiZyQOGMqn/IPI8NVWzJGlBRBRmiuXSHVUzMzOzrNq2acPFA4b47f5Wwr96mJmZmVlOcqFqZmZmZjnJhaqZmZmZ5SSPUa0HkrZERLVzsGY5rh9wf0QMrv+srDkoj3IeK5nPvHVP8u6ODRzUrhsje5zGmQWn0qbGqXjNzMxaNheqZk2kPMr51StTeXbDwl1t7+7YyPItr7HovWK+fuQU8pTXhBmamZk1Ld+yaSCShkt6WtJiSfdI6pq0Hy/pBUnzgcvT9u8gaVqy/92SnpFUKOnzkn6Rtt8XJf1XE1yS1bPHSubvVqSme3bDQh4vebqRMzIzM8stLlQbzh2kVscaSmo51MrFBG4Dvh4Rp1TZ/yvAxmT/H5NaRhXgLuC8ZMUtgM8mfVgzN2/dk9njJU80UiZmZma5yYVqA5DUBTgwIh5Nmv4MnJGhPX1FqxGkilIiYgmwOPn8PvAIMDFZWna/iCjOcM4pkookFZWUlDTIdVn9enfHhqzx9WXZ42ZmZi2dC9XGJaC6pcCU5bg/ApeR5W5qREyNiMKIKCwoKNinJK1xHNSuW9Z49/zscTMzs5bOhWoDiIhNwEZJpydNnwIejYj3gE2SRiTtn0g77AngYgBJxwC7ltyIiGeAQ4GPA3c2bPbWWEb2OC17vGBE1riZmVlL57f+60cHSSvTtv8L+AzwO0kdgNdJ3Q0l+fNPkrYCs9KO+Q3wZ0mLgYWkHv1vSotPA4ZHxMYGugZrZGcWnMqi94ozvlB1YrdjOaOg6jBmMzOz1kUR1T2JtsYkKY/U+NPtko4AHgYGRMSOJH4/8IuIeLimvgoLC6OoqKhhE7Z6UR7lPF7yNPNKnmB92Qa653djZMEIzig4xfOomplZqyBpQUQUZor5jmru6ADMTd7uF/DliNgh6UDgWeCF2hSp1rzkKY+RPU6rcRiAmZlZa+RCNUdERCmwx28TybjWAY2ekJmZmVkT87NFMzMzM8tJvqNqrVJ5lPNYyXzmrXuSd3ds4KB23RjZ4zTOLDjVY0PNzMxyhAvVWpLUE/gFcDKwEdgB/DQi7qnl8f2AZcDLQDvgMVKrUfUF7o+IwQ2QtmVQHuX86pWpu71t/+6OjSzf8hqL3ivm60dOIU95TZihmZmZgR/914okAf8AHouIwyPieOASoE8du3otIoYDQ4FjgAvqMU2rpcdK5mecEgrg2Q0Lebzk6UbOyMzMzDJxoVo7ZwM7IuJ3lQ0R8WZE3AIgqb2k2yQVS1oo6axsnUXETuApoH96u6TLJP06bft+SSMl5Um6XdKS5Bzfqtera2XmrXsye7zkiUbKxMzMzLLxo//aGQQ8nyV+OUBEDJF0NDBb0oCI2J5p52QRgFHAj2p5/uFA78rhAcmUVVX7nAJMAejbt28tu22d3t2xIWt8fVn2uJmZmTUO31HdC5JulfSCpOeSphHA/wJExEvAm2SeUuoISYuAJ4F/RcSDtTzl68Dhkm6RNA7YXHWHiJgaEYURUVhQUFDHK2pdDmrXLWu8e372uJmZmTUOF6q1sxQ4rnIjIi4ndUe0siJULft5LSKGR8SxEXFNhvhOdv+etE/OtxEYBswjdff2j3VJ3nZX0+T6IwtGNFImZmZmlo0L1dp5BGgv6ctpbR3SPj8GfAJA0gBSb/K/vBfneQMYLqmNpEOBE5M+uwNtImI6cBVpRbPV3ZkFp3Jit2Mzxk7sdixnFJzSyBmZmZlZJh6jWgsREZIuAH4h6TtACfA+8N1kl98Av5NUTOqu6GURUbYXp3oSWAEUA0v4cFxsb+A2adcEn9/bqwsxANqoDV8/cgqPlzzNvJInWF+2ge753RhZMIIzCk7xPKpmZmY5QhHR1DlYPSssLIyioqKmTsPMzMysRpIWRMQey8iDH/2bmZmZWY7yHdUWSFIJqZkHrHnrDqxv6iSsXvh72XL4e9ly+HuZOw6LiIxTFrlQNctRkoqqexRizYu/ly2Hv5cth7+XzYMf/ZuZmZlZTnKhamZmZmY5yYWqWe6a2tQJWL3x97Ll8Pey5fD3shnwGFUzMzMzy0m+o2pmZmZmOcmFqlkTkzRO0suSXpV0ZYb4SEmbJC1Kvn7UFHladpL+JGmdpCXVxCXpV8n3ebEkL4Wco2rxvfTPZDMh6VBJcyUtk7RU0jcy7OOfzRzmJVTNmpCkPOBWYDSwEnhO0r0R8WKVXR+PiImNnqDVxe3Ar4E7qomPB45Mvk4Cfpv8abnndrJ/L8E/k83FTuD/RcTzkjoBCyTNqfL/WP9s5jDfUTVrWicCr0bE6xGxA7gLOL+Jc7K9EBGPARuy7HI+cEekPA0cKOmQxsnO6qIW30trJiJiTUQ8n3wuBZYBvavs5p/NHOZC1axp9QbeTtteyZ7/EwU4RdILkh6UNKhxUrN6VtvvtTUP/plsZiT1A44FnqkS8s9mDvOjf7OmpQxtVafieJ7U8nJbJE0A/kHqEZU1L7X5Xlvz4J/JZkZSR2A68M2I2Fw1nOEQ/2zmCN9RNWtaK4FD07b7AKvTd4iIzRGxJfn8ALCfpO6Nl6LVkxq/19Y8+GeyeZG0H6ki9a8RMSPDLv7ZzGEuVM2a1nPAkZI+IqkdcAlwb/oOkg6WpOTziaR+bt9t9ExtX90LfDp5w/hkYFNErGnqpKzu/DPZfCTfp/8BlkXEf1Wzm382c5gf/Zs1oYjYKemrwCwgD/hTRCyV9KUk/jvgQuDLknYC24BLwit15BxJdwIjge6SVgJXA/vBru/jA8AE4FVgK/DZpsnUalKL76V/JpuP04BPAcWSFiVt3wf6gn82mwOvTGVmZmZmOcmP/s3MzMwsJ7lQNTMzM7Oc5ELVzMzMzHKSC1UzMzMzy0kuVM3MzMxsr0j6k6R1kpbUcv+LJb0oaamkv9W4v9/6NzNrvSSVA8WkpitcBnwmIrZm2O+piDi1sfMzs9wm6QxgC3BHRAyuYd8jgWnA2RGxUVKPiFiX7RjfUTUza922RcTw5B+YHcCX0oOS8gBcpJpZJhHxGLAhvU3SEZJmSlog6XFJRyehLwK3RsTG5NisRSq4UDUzsw89DvSXNFLS3OSxXDGApC2VO0n6jqRiSS9Iuilpq+4fJjNrfaYCX4uI44ErgN8k7QOAAZKelPS0pHE1deSVqczMDEltgfHAzKTpRGBwRKyost944ALgpIjYKqlbEpoKfCkiXpF0Eql/mM5ulOTNLGdI6gicCvw9WWkYID/5sy1wJKmV3/oAj0saHBHvVdefC1Uzs9Zt/7SlJR8ntS76qcCzVYvUxDnAbZXjWCNiQw3/MJlZ69IGeC8ihmeIrQSejogPgBWSXiZVuD5XXWcuVM3MWrdtVf9BSYrN96vZX0DVt3Cz/cNkZq1IRGyWtELSRRHxd6X+hzI0Il4A/gFcCtwuqTupoQCvZ+vPY1TNzKwuZgOfk9QBQFK3iNhM6u7IRUmbJA1ryiTNrHFIuhOYDxwlaaWkzwOfAD4v6QVgKXB+svss4F1JLwJzgW9HxLtZ+/f0VGZmrZekLRHRsUrbSOCKiJiYaT9JVwKfJjVLwAMR8X1JHwF+CxwC7AfcFRHXNc5VmFlL5ULVzMzMzHKSH/2bmZmZWU5yoWpmZmZmOcmFqpmZmZnlJBeqZmZmZpaTXKiamZmZWU5yoWpmZmZmOcmFqpmZmZnlJBeqZmZmZpaT/j+OpJBKFd9uXw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461" name="Picture 5"/>
          <p:cNvPicPr>
            <a:picLocks noChangeAspect="1" noChangeArrowheads="1"/>
          </p:cNvPicPr>
          <p:nvPr/>
        </p:nvPicPr>
        <p:blipFill>
          <a:blip r:embed="rId2" cstate="print"/>
          <a:srcRect/>
          <a:stretch>
            <a:fillRect/>
          </a:stretch>
        </p:blipFill>
        <p:spPr bwMode="auto">
          <a:xfrm>
            <a:off x="909836" y="1196752"/>
            <a:ext cx="10441160" cy="5048225"/>
          </a:xfrm>
          <a:prstGeom prst="rect">
            <a:avLst/>
          </a:prstGeom>
          <a:noFill/>
          <a:ln w="9525">
            <a:noFill/>
            <a:miter lim="800000"/>
            <a:headEnd/>
            <a:tailEnd/>
          </a:ln>
        </p:spPr>
      </p:pic>
    </p:spTree>
    <p:extLst>
      <p:ext uri="{BB962C8B-B14F-4D97-AF65-F5344CB8AC3E}">
        <p14:creationId xmlns:p14="http://schemas.microsoft.com/office/powerpoint/2010/main" xmlns="" val="216639554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xmlns=""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2000" dirty="0">
                <a:effectLst/>
                <a:latin typeface="Century" panose="02040604050505020304" pitchFamily="18" charset="0"/>
                <a:ea typeface="Times New Roman" panose="02020603050405020304" pitchFamily="18" charset="0"/>
                <a:cs typeface="Calibri" panose="020F0502020204030204" pitchFamily="34" charset="0"/>
              </a:rPr>
              <a:t>For Diesel and Electric cars the price is high compared to Petrol, LPG and CNG.</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effectLst/>
                <a:latin typeface="Century" panose="02040604050505020304" pitchFamily="18" charset="0"/>
                <a:ea typeface="Times New Roman" panose="02020603050405020304" pitchFamily="18" charset="0"/>
                <a:cs typeface="Calibri" panose="020F0502020204030204" pitchFamily="34" charset="0"/>
              </a:rPr>
              <a:t>Cars with automatic gear are costlier than manual gear cars.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effectLst/>
                <a:latin typeface="Century" panose="02040604050505020304" pitchFamily="18" charset="0"/>
                <a:ea typeface="Times New Roman" panose="02020603050405020304" pitchFamily="18" charset="0"/>
                <a:cs typeface="Calibri" panose="020F0502020204030204" pitchFamily="34" charset="0"/>
              </a:rPr>
              <a:t>Cars with Carbon Ceramic front break are costlier compared to other cars.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effectLst/>
                <a:latin typeface="Century" panose="02040604050505020304" pitchFamily="18" charset="0"/>
                <a:ea typeface="Times New Roman" panose="02020603050405020304" pitchFamily="18" charset="0"/>
                <a:cs typeface="Calibri" panose="020F0502020204030204" pitchFamily="34" charset="0"/>
              </a:rPr>
              <a:t>Cars with carbon Ceramic rear break are costlier compared to other cars.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effectLst/>
                <a:latin typeface="Century" panose="02040604050505020304" pitchFamily="18" charset="0"/>
                <a:ea typeface="Times New Roman" panose="02020603050405020304" pitchFamily="18" charset="0"/>
                <a:cs typeface="Calibri" panose="020F0502020204030204" pitchFamily="34" charset="0"/>
              </a:rPr>
              <a:t>Lamborghini brand cars are having highest sale price.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effectLst/>
                <a:latin typeface="Century" panose="02040604050505020304" pitchFamily="18" charset="0"/>
                <a:ea typeface="Times New Roman" panose="02020603050405020304" pitchFamily="18" charset="0"/>
                <a:cs typeface="Calibri" panose="020F0502020204030204" pitchFamily="34" charset="0"/>
              </a:rPr>
              <a:t>In Bangalore, Hyderabad and </a:t>
            </a:r>
            <a:r>
              <a:rPr lang="en-IN" sz="2000" dirty="0" err="1">
                <a:effectLst/>
                <a:latin typeface="Century" panose="02040604050505020304" pitchFamily="18" charset="0"/>
                <a:ea typeface="Times New Roman" panose="02020603050405020304" pitchFamily="18" charset="0"/>
                <a:cs typeface="Calibri" panose="020F0502020204030204" pitchFamily="34" charset="0"/>
              </a:rPr>
              <a:t>delhi-ncr</a:t>
            </a:r>
            <a:r>
              <a:rPr lang="en-IN" sz="2000" dirty="0">
                <a:effectLst/>
                <a:latin typeface="Century" panose="02040604050505020304" pitchFamily="18" charset="0"/>
                <a:ea typeface="Times New Roman" panose="02020603050405020304" pitchFamily="18" charset="0"/>
                <a:cs typeface="Calibri" panose="020F0502020204030204" pitchFamily="34" charset="0"/>
              </a:rPr>
              <a:t> the car prices are high as they are highly populated cities</a:t>
            </a: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225213658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xmlns=""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I have used </a:t>
            </a:r>
            <a:r>
              <a:rPr lang="en-IN" sz="2000" dirty="0" err="1">
                <a:latin typeface="Century" panose="02040604050505020304" pitchFamily="18" charset="0"/>
              </a:rPr>
              <a:t>dist</a:t>
            </a:r>
            <a:r>
              <a:rPr lang="en-IN" sz="2000" dirty="0">
                <a:latin typeface="Century" panose="02040604050505020304" pitchFamily="18" charset="0"/>
              </a:rPr>
              <a:t> plot to check the skewness in numerical columns.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bar plot for each of categorical feature that shows the relation with the median car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reg plot and strip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a:t>
            </a:r>
            <a:r>
              <a:rPr lang="en-IN" sz="2000" dirty="0">
                <a:latin typeface="Century" panose="02040604050505020304" pitchFamily="18" charset="0"/>
                <a:ea typeface="Calibri" panose="020F0502020204030204" pitchFamily="34" charset="0"/>
                <a:cs typeface="Times New Roman" panose="02020603050405020304" pitchFamily="18" charset="0"/>
              </a:rPr>
              <a:t>Car </a:t>
            </a:r>
            <a:r>
              <a:rPr lang="en-IN" sz="2000" dirty="0">
                <a:effectLst/>
                <a:latin typeface="Century" panose="02040604050505020304" pitchFamily="18" charset="0"/>
                <a:ea typeface="Calibri" panose="020F0502020204030204" pitchFamily="34" charset="0"/>
                <a:cs typeface="Times New Roman" panose="02020603050405020304" pitchFamily="18" charset="0"/>
              </a:rPr>
              <a:t>Price.</a:t>
            </a:r>
            <a:endParaRPr lang="en-IN" sz="2000" dirty="0">
              <a:latin typeface="Century" panose="02040604050505020304" pitchFamily="18" charset="0"/>
            </a:endParaRPr>
          </a:p>
        </p:txBody>
      </p:sp>
    </p:spTree>
    <p:extLst>
      <p:ext uri="{BB962C8B-B14F-4D97-AF65-F5344CB8AC3E}">
        <p14:creationId xmlns:p14="http://schemas.microsoft.com/office/powerpoint/2010/main" xmlns="" val="327232576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xmlns=""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Data has been scrapped from </a:t>
            </a:r>
            <a:r>
              <a:rPr lang="en-IN" sz="2000" dirty="0" smtClean="0">
                <a:latin typeface="Century" panose="02040604050505020304" pitchFamily="18" charset="0"/>
              </a:rPr>
              <a:t>car24 </a:t>
            </a:r>
            <a:r>
              <a:rPr lang="en-IN" sz="2000" dirty="0">
                <a:latin typeface="Century" panose="02040604050505020304" pitchFamily="18" charset="0"/>
              </a:rPr>
              <a:t>website so we have to clean it for our convenience.</a:t>
            </a:r>
          </a:p>
          <a:p>
            <a:pPr>
              <a:buFont typeface="Wingdings" panose="05000000000000000000" pitchFamily="2" charset="2"/>
              <a:buChar char="ü"/>
            </a:pPr>
            <a:r>
              <a:rPr lang="en-IN" sz="2000" dirty="0">
                <a:latin typeface="Century" panose="02040604050505020304" pitchFamily="18" charset="0"/>
              </a:rPr>
              <a:t>In my datasets I found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imputation method to replace null values. To remove outliers I have used Z-score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Label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xmlns="" val="176744879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xmlns=""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a:t>
            </a:r>
            <a:r>
              <a:rPr lang="en-IN" sz="1900" dirty="0">
                <a:latin typeface="Century" panose="02040604050505020304" pitchFamily="18" charset="0"/>
                <a:ea typeface="Calibri" panose="020F0502020204030204" pitchFamily="34" charset="0"/>
                <a:cs typeface="Times New Roman" panose="02020603050405020304" pitchFamily="18" charset="0"/>
              </a:rPr>
              <a:t>Car </a:t>
            </a:r>
            <a:r>
              <a:rPr lang="en-IN" sz="1900" dirty="0">
                <a:effectLst/>
                <a:latin typeface="Century" panose="02040604050505020304" pitchFamily="18" charset="0"/>
                <a:ea typeface="Calibri" panose="020F0502020204030204" pitchFamily="34" charset="0"/>
                <a:cs typeface="Times New Roman" panose="02020603050405020304" pitchFamily="18" charset="0"/>
              </a:rPr>
              <a:t>Price was my target and it was a continuous column so this perticular problem was regression problem. And I have used all regression algorithms to build my model. By looking into the difference of r2 score and cross validation score I found DecisionTreeRegressor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RandomForestRegressor</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DecisionTreeRegressor</a:t>
            </a:r>
          </a:p>
          <a:p>
            <a:pPr marL="342900" lvl="0" indent="-342900">
              <a:lnSpc>
                <a:spcPct val="107000"/>
              </a:lnSpc>
              <a:spcBef>
                <a:spcPts val="300"/>
              </a:spcBef>
              <a:spcAft>
                <a:spcPts val="300"/>
              </a:spcAft>
              <a:buFont typeface="Wingdings" panose="05000000000000000000" pitchFamily="2" charset="2"/>
              <a:buChar char=""/>
            </a:pPr>
            <a:r>
              <a:rPr lang="en-IN" sz="1900" dirty="0" err="1">
                <a:latin typeface="Century" panose="02040604050505020304" pitchFamily="18" charset="0"/>
                <a:cs typeface="Times New Roman" panose="02020603050405020304" pitchFamily="18" charset="0"/>
              </a:rPr>
              <a:t>BaggingRegressor</a:t>
            </a:r>
            <a:endParaRPr lang="en-IN" sz="1900" dirty="0">
              <a:latin typeface="Century" panose="02040604050505020304" pitchFamily="18" charset="0"/>
            </a:endParaRPr>
          </a:p>
        </p:txBody>
      </p:sp>
    </p:spTree>
    <p:extLst>
      <p:ext uri="{BB962C8B-B14F-4D97-AF65-F5344CB8AC3E}">
        <p14:creationId xmlns:p14="http://schemas.microsoft.com/office/powerpoint/2010/main" xmlns="" val="148975998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C13519-D125-4B1E-8C24-E27D6090F064}"/>
              </a:ext>
            </a:extLst>
          </p:cNvPr>
          <p:cNvSpPr>
            <a:spLocks noGrp="1"/>
          </p:cNvSpPr>
          <p:nvPr>
            <p:ph type="title"/>
          </p:nvPr>
        </p:nvSpPr>
        <p:spPr/>
        <p:txBody>
          <a:bodyPr/>
          <a:lstStyle/>
          <a:p>
            <a:r>
              <a:rPr lang="en-IN" dirty="0" err="1"/>
              <a:t>i</a:t>
            </a:r>
            <a:r>
              <a:rPr lang="en-IN" dirty="0"/>
              <a:t>) RandomForestRegressor:</a:t>
            </a:r>
          </a:p>
        </p:txBody>
      </p:sp>
      <p:sp>
        <p:nvSpPr>
          <p:cNvPr id="6" name="TextBox 5">
            <a:extLst>
              <a:ext uri="{FF2B5EF4-FFF2-40B4-BE49-F238E27FC236}">
                <a16:creationId xmlns:a16="http://schemas.microsoft.com/office/drawing/2014/main" xmlns="" id="{9669B99A-4F2B-4175-824D-3B3CBA6CE483}"/>
              </a:ext>
            </a:extLst>
          </p:cNvPr>
          <p:cNvSpPr txBox="1"/>
          <p:nvPr/>
        </p:nvSpPr>
        <p:spPr>
          <a:xfrm>
            <a:off x="1522413" y="5761132"/>
            <a:ext cx="9900591" cy="957121"/>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96.46% r2_score and the difference between r2_score and cross validation score is 3.43%, but still we have to look into multiple models.</a:t>
            </a:r>
          </a:p>
        </p:txBody>
      </p:sp>
      <p:pic>
        <p:nvPicPr>
          <p:cNvPr id="7" name="Picture 6">
            <a:extLst>
              <a:ext uri="{FF2B5EF4-FFF2-40B4-BE49-F238E27FC236}">
                <a16:creationId xmlns:a16="http://schemas.microsoft.com/office/drawing/2014/main" xmlns="" id="{F469EEDA-447C-40BD-AC65-260278ECC28E}"/>
              </a:ext>
            </a:extLst>
          </p:cNvPr>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69876" y="1600200"/>
            <a:ext cx="10153128" cy="4036938"/>
          </a:xfrm>
          <a:prstGeom prst="rect">
            <a:avLst/>
          </a:prstGeom>
          <a:noFill/>
          <a:ln>
            <a:noFill/>
          </a:ln>
        </p:spPr>
      </p:pic>
    </p:spTree>
    <p:extLst>
      <p:ext uri="{BB962C8B-B14F-4D97-AF65-F5344CB8AC3E}">
        <p14:creationId xmlns:p14="http://schemas.microsoft.com/office/powerpoint/2010/main" xmlns="" val="269966304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sp>
        <p:nvSpPr>
          <p:cNvPr id="6" name="TextBox 5">
            <a:extLst>
              <a:ext uri="{FF2B5EF4-FFF2-40B4-BE49-F238E27FC236}">
                <a16:creationId xmlns:a16="http://schemas.microsoft.com/office/drawing/2014/main" xmlns="" id="{9F41BA82-B4C4-49DB-825E-3885A5215110}"/>
              </a:ext>
            </a:extLst>
          </p:cNvPr>
          <p:cNvSpPr txBox="1"/>
          <p:nvPr/>
        </p:nvSpPr>
        <p:spPr>
          <a:xfrm>
            <a:off x="2133972" y="5949280"/>
            <a:ext cx="9218240" cy="671915"/>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96.86% r2_score and the difference between r2_score and cross validation score is 3.61%.</a:t>
            </a:r>
          </a:p>
        </p:txBody>
      </p:sp>
      <p:pic>
        <p:nvPicPr>
          <p:cNvPr id="7" name="Picture 6">
            <a:extLst>
              <a:ext uri="{FF2B5EF4-FFF2-40B4-BE49-F238E27FC236}">
                <a16:creationId xmlns:a16="http://schemas.microsoft.com/office/drawing/2014/main" xmlns="" id="{8A1C9CFF-69CB-4310-907D-828C22CAB258}"/>
              </a:ext>
            </a:extLst>
          </p:cNvPr>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2413" y="1700808"/>
            <a:ext cx="9684567" cy="3960440"/>
          </a:xfrm>
          <a:prstGeom prst="rect">
            <a:avLst/>
          </a:prstGeom>
          <a:noFill/>
          <a:ln>
            <a:noFill/>
          </a:ln>
        </p:spPr>
      </p:pic>
    </p:spTree>
    <p:extLst>
      <p:ext uri="{BB962C8B-B14F-4D97-AF65-F5344CB8AC3E}">
        <p14:creationId xmlns:p14="http://schemas.microsoft.com/office/powerpoint/2010/main" xmlns="" val="161579439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xmlns="" id="{EA411BC3-7B52-4E0A-8AC4-EA2965D262F3}"/>
              </a:ext>
            </a:extLst>
          </p:cNvPr>
          <p:cNvSpPr>
            <a:spLocks noGrp="1"/>
          </p:cNvSpPr>
          <p:nvPr>
            <p:ph idx="1"/>
          </p:nvPr>
        </p:nvSpPr>
        <p:spPr>
          <a:xfrm>
            <a:off x="1522413" y="1988840"/>
            <a:ext cx="9829799" cy="4680520"/>
          </a:xfrm>
        </p:spPr>
        <p:txBody>
          <a:bodyPr>
            <a:normAutofit fontScale="475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Used Car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Used Car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xmlns="" val="33534698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185DCF-1F74-4789-989D-AE70AC6116D5}"/>
              </a:ext>
            </a:extLst>
          </p:cNvPr>
          <p:cNvSpPr>
            <a:spLocks noGrp="1"/>
          </p:cNvSpPr>
          <p:nvPr>
            <p:ph type="title"/>
          </p:nvPr>
        </p:nvSpPr>
        <p:spPr/>
        <p:txBody>
          <a:bodyPr/>
          <a:lstStyle/>
          <a:p>
            <a:r>
              <a:rPr lang="en-IN" dirty="0"/>
              <a:t>iii) </a:t>
            </a:r>
            <a:r>
              <a:rPr lang="en-IN" dirty="0" err="1"/>
              <a:t>GradientBoostingRegressor</a:t>
            </a:r>
            <a:r>
              <a:rPr lang="en-IN" dirty="0"/>
              <a:t>:</a:t>
            </a:r>
          </a:p>
        </p:txBody>
      </p:sp>
      <p:pic>
        <p:nvPicPr>
          <p:cNvPr id="9" name="Content Placeholder 8">
            <a:extLst>
              <a:ext uri="{FF2B5EF4-FFF2-40B4-BE49-F238E27FC236}">
                <a16:creationId xmlns:a16="http://schemas.microsoft.com/office/drawing/2014/main" xmlns="" id="{AC8BB6B9-7480-4119-B271-23153B7598E8}"/>
              </a:ext>
            </a:extLst>
          </p:cNvPr>
          <p:cNvPicPr>
            <a:picLocks noGrp="1" noChangeAspect="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29916" y="1700808"/>
            <a:ext cx="9577064" cy="4268817"/>
          </a:xfrm>
          <a:prstGeom prst="rect">
            <a:avLst/>
          </a:prstGeom>
          <a:noFill/>
          <a:ln>
            <a:noFill/>
          </a:ln>
        </p:spPr>
      </p:pic>
      <p:sp>
        <p:nvSpPr>
          <p:cNvPr id="6" name="TextBox 5">
            <a:extLst>
              <a:ext uri="{FF2B5EF4-FFF2-40B4-BE49-F238E27FC236}">
                <a16:creationId xmlns:a16="http://schemas.microsoft.com/office/drawing/2014/main" xmlns="" id="{ABF90F64-C4BF-4048-8729-76884961F432}"/>
              </a:ext>
            </a:extLst>
          </p:cNvPr>
          <p:cNvSpPr txBox="1"/>
          <p:nvPr/>
        </p:nvSpPr>
        <p:spPr>
          <a:xfrm>
            <a:off x="2277988" y="5977880"/>
            <a:ext cx="9074224"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94.93% r2_score and the difference between r2_score and cross validation score is 4.74%.</a:t>
            </a:r>
          </a:p>
        </p:txBody>
      </p:sp>
    </p:spTree>
    <p:extLst>
      <p:ext uri="{BB962C8B-B14F-4D97-AF65-F5344CB8AC3E}">
        <p14:creationId xmlns:p14="http://schemas.microsoft.com/office/powerpoint/2010/main" xmlns="" val="217086216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6A9302-59E9-417A-8302-B15076C4ABFD}"/>
              </a:ext>
            </a:extLst>
          </p:cNvPr>
          <p:cNvSpPr>
            <a:spLocks noGrp="1"/>
          </p:cNvSpPr>
          <p:nvPr>
            <p:ph type="title"/>
          </p:nvPr>
        </p:nvSpPr>
        <p:spPr/>
        <p:txBody>
          <a:bodyPr/>
          <a:lstStyle/>
          <a:p>
            <a:r>
              <a:rPr lang="en-IN" dirty="0"/>
              <a:t>iv) DecisionTreeRegressor:</a:t>
            </a:r>
          </a:p>
        </p:txBody>
      </p:sp>
      <p:sp>
        <p:nvSpPr>
          <p:cNvPr id="6" name="TextBox 5">
            <a:extLst>
              <a:ext uri="{FF2B5EF4-FFF2-40B4-BE49-F238E27FC236}">
                <a16:creationId xmlns:a16="http://schemas.microsoft.com/office/drawing/2014/main" xmlns="" id="{2E136A79-3D0B-4B0F-A3F8-1AF810E28A64}"/>
              </a:ext>
            </a:extLst>
          </p:cNvPr>
          <p:cNvSpPr txBox="1"/>
          <p:nvPr/>
        </p:nvSpPr>
        <p:spPr>
          <a:xfrm>
            <a:off x="2061964" y="6093296"/>
            <a:ext cx="9217024"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91.79% r2_score and the difference between r2_score and cross validation score is 2.96%.</a:t>
            </a:r>
          </a:p>
        </p:txBody>
      </p:sp>
      <p:pic>
        <p:nvPicPr>
          <p:cNvPr id="7" name="Picture 6">
            <a:extLst>
              <a:ext uri="{FF2B5EF4-FFF2-40B4-BE49-F238E27FC236}">
                <a16:creationId xmlns:a16="http://schemas.microsoft.com/office/drawing/2014/main" xmlns="" id="{9E01D56C-45A1-46FA-A3BA-F52D6829F3E4}"/>
              </a:ext>
            </a:extLst>
          </p:cNvPr>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2413" y="1700808"/>
            <a:ext cx="9756575" cy="4248472"/>
          </a:xfrm>
          <a:prstGeom prst="rect">
            <a:avLst/>
          </a:prstGeom>
          <a:noFill/>
          <a:ln>
            <a:noFill/>
          </a:ln>
        </p:spPr>
      </p:pic>
    </p:spTree>
    <p:extLst>
      <p:ext uri="{BB962C8B-B14F-4D97-AF65-F5344CB8AC3E}">
        <p14:creationId xmlns:p14="http://schemas.microsoft.com/office/powerpoint/2010/main" xmlns="" val="311140408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A83A6D-B364-4CD5-8347-C52CE7DEBD0E}"/>
              </a:ext>
            </a:extLst>
          </p:cNvPr>
          <p:cNvSpPr>
            <a:spLocks noGrp="1"/>
          </p:cNvSpPr>
          <p:nvPr>
            <p:ph type="title"/>
          </p:nvPr>
        </p:nvSpPr>
        <p:spPr>
          <a:xfrm>
            <a:off x="1522413" y="381000"/>
            <a:ext cx="9829799" cy="743744"/>
          </a:xfrm>
        </p:spPr>
        <p:txBody>
          <a:bodyPr>
            <a:normAutofit/>
          </a:bodyPr>
          <a:lstStyle/>
          <a:p>
            <a:r>
              <a:rPr lang="en-IN" dirty="0"/>
              <a:t>v) </a:t>
            </a:r>
            <a:r>
              <a:rPr lang="en-IN" dirty="0" err="1"/>
              <a:t>BaggingRegressor</a:t>
            </a:r>
            <a:r>
              <a:rPr lang="en-IN" dirty="0"/>
              <a:t>:</a:t>
            </a:r>
          </a:p>
        </p:txBody>
      </p:sp>
      <p:sp>
        <p:nvSpPr>
          <p:cNvPr id="6" name="TextBox 5">
            <a:extLst>
              <a:ext uri="{FF2B5EF4-FFF2-40B4-BE49-F238E27FC236}">
                <a16:creationId xmlns:a16="http://schemas.microsoft.com/office/drawing/2014/main" xmlns="" id="{1135E1A0-B3BE-49B0-9B7F-9B5719E99E70}"/>
              </a:ext>
            </a:extLst>
          </p:cNvPr>
          <p:cNvSpPr txBox="1"/>
          <p:nvPr/>
        </p:nvSpPr>
        <p:spPr>
          <a:xfrm>
            <a:off x="1197867" y="5071492"/>
            <a:ext cx="10621887" cy="1652440"/>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BaggingRegressor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95.68% r2_score and the difference between r2_score and cross validation score is 3.07%.</a:t>
            </a:r>
          </a:p>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By looking into the difference of r2_score and cross validation score </a:t>
            </a:r>
            <a:r>
              <a:rPr lang="en-IN" sz="18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i</a:t>
            </a: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found DecisionTreeRegressor as the best model with 91.79% r2_score and the difference between r2_score and cross validation score is 2.96%.</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xmlns="" id="{DA8EE22F-8266-4815-9D52-25E9EE3F1715}"/>
              </a:ext>
            </a:extLst>
          </p:cNvPr>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13892" y="1196752"/>
            <a:ext cx="9865096" cy="3874740"/>
          </a:xfrm>
          <a:prstGeom prst="rect">
            <a:avLst/>
          </a:prstGeom>
          <a:noFill/>
          <a:ln>
            <a:noFill/>
          </a:ln>
        </p:spPr>
      </p:pic>
    </p:spTree>
    <p:extLst>
      <p:ext uri="{BB962C8B-B14F-4D97-AF65-F5344CB8AC3E}">
        <p14:creationId xmlns:p14="http://schemas.microsoft.com/office/powerpoint/2010/main" xmlns="" val="297377117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B98C0E-0647-4479-BCE6-48C56E91BEE5}"/>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xmlns="" id="{4FD806FF-86FB-4630-8AC9-381CCE1B106F}"/>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xmlns="" id="{C51A0080-3299-42E5-A6E4-48511A76E353}"/>
              </a:ext>
            </a:extLst>
          </p:cNvPr>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41884" y="1700808"/>
            <a:ext cx="10225136" cy="4968552"/>
          </a:xfrm>
          <a:prstGeom prst="rect">
            <a:avLst/>
          </a:prstGeom>
          <a:noFill/>
          <a:ln>
            <a:noFill/>
          </a:ln>
        </p:spPr>
      </p:pic>
    </p:spTree>
    <p:extLst>
      <p:ext uri="{BB962C8B-B14F-4D97-AF65-F5344CB8AC3E}">
        <p14:creationId xmlns:p14="http://schemas.microsoft.com/office/powerpoint/2010/main" xmlns="" val="294382765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C415D3-5AE3-4A97-A0DD-07373C0FCF78}"/>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xmlns="" id="{32E5722D-930C-45EF-ADD0-1920A5360020}"/>
              </a:ext>
            </a:extLst>
          </p:cNvPr>
          <p:cNvSpPr>
            <a:spLocks noGrp="1"/>
          </p:cNvSpPr>
          <p:nvPr>
            <p:ph idx="1"/>
          </p:nvPr>
        </p:nvSpPr>
        <p:spPr>
          <a:xfrm>
            <a:off x="1522413" y="1981201"/>
            <a:ext cx="9829799" cy="2599927"/>
          </a:xfrm>
        </p:spPr>
        <p:txBody>
          <a:bodyPr/>
          <a:lstStyle/>
          <a:p>
            <a:endParaRPr lang="en-IN" dirty="0"/>
          </a:p>
        </p:txBody>
      </p:sp>
      <p:pic>
        <p:nvPicPr>
          <p:cNvPr id="7" name="Picture 6">
            <a:extLst>
              <a:ext uri="{FF2B5EF4-FFF2-40B4-BE49-F238E27FC236}">
                <a16:creationId xmlns:a16="http://schemas.microsoft.com/office/drawing/2014/main" xmlns="" id="{D4141D67-1293-4588-9432-D43185804C51}"/>
              </a:ext>
            </a:extLst>
          </p:cNvPr>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2412" y="1700808"/>
            <a:ext cx="9900591" cy="3744416"/>
          </a:xfrm>
          <a:prstGeom prst="rect">
            <a:avLst/>
          </a:prstGeom>
          <a:noFill/>
          <a:ln>
            <a:noFill/>
          </a:ln>
        </p:spPr>
      </p:pic>
      <p:sp>
        <p:nvSpPr>
          <p:cNvPr id="9" name="TextBox 8">
            <a:extLst>
              <a:ext uri="{FF2B5EF4-FFF2-40B4-BE49-F238E27FC236}">
                <a16:creationId xmlns:a16="http://schemas.microsoft.com/office/drawing/2014/main" xmlns="" id="{33005269-F727-4362-A92C-06D6E19E5867}"/>
              </a:ext>
            </a:extLst>
          </p:cNvPr>
          <p:cNvSpPr txBox="1"/>
          <p:nvPr/>
        </p:nvSpPr>
        <p:spPr>
          <a:xfrm>
            <a:off x="1522411" y="5581601"/>
            <a:ext cx="9900591"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DecisionTreeRegressor, after tunning the model with best parameters I have </a:t>
            </a:r>
            <a:r>
              <a:rPr lang="en-IN" sz="1800" b="1" dirty="0" err="1">
                <a:effectLst/>
                <a:latin typeface="Century" panose="02040604050505020304" pitchFamily="18" charset="0"/>
                <a:ea typeface="Calibri" panose="020F0502020204030204" pitchFamily="34" charset="0"/>
                <a:cs typeface="Times New Roman" panose="02020603050405020304" pitchFamily="18" charset="0"/>
              </a:rPr>
              <a:t>incresed</a:t>
            </a:r>
            <a:r>
              <a:rPr lang="en-IN" sz="1800" b="1" dirty="0">
                <a:effectLst/>
                <a:latin typeface="Century" panose="02040604050505020304" pitchFamily="18" charset="0"/>
                <a:ea typeface="Calibri" panose="020F0502020204030204" pitchFamily="34" charset="0"/>
                <a:cs typeface="Times New Roman" panose="02020603050405020304" pitchFamily="18" charset="0"/>
              </a:rPr>
              <a:t> my model accuracy from 91.79% to 92.29%.</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29360356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xmlns=""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price values.</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xmlns=""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Car Price using saved model, and the predictions look good. The Predicted values are almost same as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xmlns="" id="{B91B46ED-7CB0-4837-A192-8E4B570C3AF2}"/>
              </a:ext>
            </a:extLst>
          </p:cNvPr>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29916" y="2524442"/>
            <a:ext cx="9649072" cy="3044508"/>
          </a:xfrm>
          <a:prstGeom prst="rect">
            <a:avLst/>
          </a:prstGeom>
          <a:noFill/>
          <a:ln>
            <a:noFill/>
          </a:ln>
        </p:spPr>
      </p:pic>
    </p:spTree>
    <p:extLst>
      <p:ext uri="{BB962C8B-B14F-4D97-AF65-F5344CB8AC3E}">
        <p14:creationId xmlns:p14="http://schemas.microsoft.com/office/powerpoint/2010/main" xmlns="" val="1833155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xmlns="" id="{BEF0F46B-4525-402B-8B70-52F18F4FC22F}"/>
              </a:ext>
            </a:extLst>
          </p:cNvPr>
          <p:cNvSpPr>
            <a:spLocks noGrp="1"/>
          </p:cNvSpPr>
          <p:nvPr>
            <p:ph idx="1"/>
          </p:nvPr>
        </p:nvSpPr>
        <p:spPr>
          <a:xfrm>
            <a:off x="1522413" y="1700808"/>
            <a:ext cx="9829799" cy="5157192"/>
          </a:xfrm>
        </p:spPr>
        <p:txBody>
          <a:bodyPr>
            <a:noAutofit/>
          </a:bodyPr>
          <a:lstStyle/>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used car price. We have mentioned the step by step procedure to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55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values. </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five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car price. It was good that the predicted and actual values were almost same.</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car price prediction is still at an early stage. We hope this study has moved a small step ahead in providing some methodological and empirical contributions to online platforms, and presenting an alternative approach to the valuation of used car price.</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used car data from a larger economical background with more features.</a:t>
            </a:r>
            <a:endParaRPr lang="en-IN" sz="155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sz="1550" dirty="0"/>
          </a:p>
        </p:txBody>
      </p:sp>
    </p:spTree>
    <p:extLst>
      <p:ext uri="{BB962C8B-B14F-4D97-AF65-F5344CB8AC3E}">
        <p14:creationId xmlns:p14="http://schemas.microsoft.com/office/powerpoint/2010/main" xmlns="" val="28106522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xmlns="" id="{834050DB-14F7-4211-BAC1-DC7125BEBCD4}"/>
              </a:ext>
            </a:extLst>
          </p:cNvPr>
          <p:cNvSpPr>
            <a:spLocks noGrp="1"/>
          </p:cNvSpPr>
          <p:nvPr>
            <p:ph idx="1"/>
          </p:nvPr>
        </p:nvSpPr>
        <p:spPr/>
        <p:txBody>
          <a:bodyPr>
            <a:normAutofit/>
          </a:bodyPr>
          <a:lstStyle/>
          <a:p>
            <a:pPr algn="ctr">
              <a:buNone/>
            </a:pPr>
            <a:r>
              <a:rPr lang="en-IN" sz="7200" dirty="0" smtClean="0">
                <a:latin typeface="Arial Rounded MT Bold" pitchFamily="34" charset="0"/>
              </a:rPr>
              <a:t>THANK YOU!</a:t>
            </a:r>
            <a:endParaRPr lang="en-IN" sz="7200" dirty="0">
              <a:latin typeface="Arial Rounded MT Bold" pitchFamily="34" charset="0"/>
            </a:endParaRPr>
          </a:p>
        </p:txBody>
      </p:sp>
    </p:spTree>
    <p:extLst>
      <p:ext uri="{BB962C8B-B14F-4D97-AF65-F5344CB8AC3E}">
        <p14:creationId xmlns:p14="http://schemas.microsoft.com/office/powerpoint/2010/main" xmlns="" val="63622740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xmlns=""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Used Car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cleaned dataset.</a:t>
            </a:r>
          </a:p>
          <a:p>
            <a:pPr lvl="1"/>
            <a:r>
              <a:rPr lang="en-US" dirty="0">
                <a:solidFill>
                  <a:schemeClr val="tx2"/>
                </a:solidFill>
                <a:latin typeface="Century" panose="02040604050505020304" pitchFamily="18" charset="0"/>
              </a:rPr>
              <a:t>Predicting Used Car Price for saved best model.</a:t>
            </a:r>
          </a:p>
          <a:p>
            <a:endParaRPr lang="en-IN" dirty="0"/>
          </a:p>
        </p:txBody>
      </p:sp>
    </p:spTree>
    <p:extLst>
      <p:ext uri="{BB962C8B-B14F-4D97-AF65-F5344CB8AC3E}">
        <p14:creationId xmlns:p14="http://schemas.microsoft.com/office/powerpoint/2010/main" xmlns="" val="3154211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xmlns="" id="{E09D721E-6BEE-479A-9984-32A1EC00F53D}"/>
              </a:ext>
            </a:extLst>
          </p:cNvPr>
          <p:cNvSpPr>
            <a:spLocks noGrp="1"/>
          </p:cNvSpPr>
          <p:nvPr>
            <p:ph idx="1"/>
          </p:nvPr>
        </p:nvSpPr>
        <p:spPr>
          <a:xfrm>
            <a:off x="1522413" y="1772816"/>
            <a:ext cx="9829799" cy="5040560"/>
          </a:xfrm>
        </p:spPr>
        <p:txBody>
          <a:bodyPr>
            <a:normAutofit lnSpcReduction="10000"/>
          </a:bodyPr>
          <a:lstStyle/>
          <a:p>
            <a:pPr>
              <a:buFont typeface="Wingdings" panose="05000000000000000000" pitchFamily="2" charset="2"/>
              <a:buChar char="ü"/>
            </a:pPr>
            <a:r>
              <a:rPr lang="en-US" sz="1800" dirty="0">
                <a:latin typeface="Century" panose="02040604050505020304" pitchFamily="18" charset="0"/>
              </a:rPr>
              <a:t>With the covid 19 impact in the market, we have seen lot of changes in the car market. Now 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 So, they are looking for new machine learning models from new data. We have to make car price valuation model. This project contains two phase</a:t>
            </a:r>
          </a:p>
          <a:p>
            <a:pPr>
              <a:buFont typeface="Wingdings" panose="05000000000000000000" pitchFamily="2" charset="2"/>
              <a:buChar char="ü"/>
            </a:pPr>
            <a:r>
              <a:rPr lang="en-US" sz="1800" dirty="0">
                <a:latin typeface="Century" panose="02040604050505020304" pitchFamily="18" charset="0"/>
              </a:rPr>
              <a:t>Data Collection Phase: You have to scrape at least 5000 used cars data. You can scrape more data as well, it’s up to you. more the data better the model In this section You need to scrape the data of used cars from websites (</a:t>
            </a:r>
            <a:r>
              <a:rPr lang="en-US" sz="1800" dirty="0" err="1">
                <a:latin typeface="Century" panose="02040604050505020304" pitchFamily="18" charset="0"/>
              </a:rPr>
              <a:t>Olx</a:t>
            </a:r>
            <a:r>
              <a:rPr lang="en-US" sz="1800" dirty="0">
                <a:latin typeface="Century" panose="02040604050505020304" pitchFamily="18" charset="0"/>
              </a:rPr>
              <a:t>, </a:t>
            </a:r>
            <a:r>
              <a:rPr lang="en-US" sz="1800" dirty="0" err="1">
                <a:latin typeface="Century" panose="02040604050505020304" pitchFamily="18" charset="0"/>
              </a:rPr>
              <a:t>cardekho</a:t>
            </a:r>
            <a:r>
              <a:rPr lang="en-US" sz="1800" dirty="0">
                <a:latin typeface="Century" panose="02040604050505020304" pitchFamily="18" charset="0"/>
              </a:rPr>
              <a:t>, Cars24 etc.) You need web scraping for this. You have to fetch data for different locations. The number of columns for data doesn’t have limit, it’s up to you and your creativity. Generally, these columns are Brand, model, variant, manufacturing year, driven kilometers, fuel, number of owners, location and at last target variable Price of the car. Try to include all types of cars in your data for example- SUV, Sedans, Coupe, minivan, Hatchback.</a:t>
            </a:r>
          </a:p>
          <a:p>
            <a:pPr>
              <a:buFont typeface="Wingdings" panose="05000000000000000000" pitchFamily="2" charset="2"/>
              <a:buChar char="ü"/>
            </a:pPr>
            <a:r>
              <a:rPr lang="en-US" sz="1800" dirty="0">
                <a:latin typeface="Century" panose="02040604050505020304" pitchFamily="18" charset="0"/>
              </a:rPr>
              <a:t>Model Building Phase: After collecting the data, you need to build a machine learning model. Before model building do all data pre-processing steps. Try different models with different hyper parameters and select the best model</a:t>
            </a:r>
          </a:p>
          <a:p>
            <a:pPr>
              <a:buFont typeface="Wingdings" panose="05000000000000000000" pitchFamily="2" charset="2"/>
              <a:buChar char="ü"/>
            </a:pPr>
            <a:endParaRPr lang="en-IN" sz="2000" dirty="0">
              <a:latin typeface="Century" panose="02040604050505020304" pitchFamily="18" charset="0"/>
            </a:endParaRPr>
          </a:p>
        </p:txBody>
      </p:sp>
    </p:spTree>
    <p:extLst>
      <p:ext uri="{BB962C8B-B14F-4D97-AF65-F5344CB8AC3E}">
        <p14:creationId xmlns:p14="http://schemas.microsoft.com/office/powerpoint/2010/main" xmlns="" val="1332794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xmlns="" id="{0A8206DD-0782-4390-A86F-20EA444B06AC}"/>
              </a:ext>
            </a:extLst>
          </p:cNvPr>
          <p:cNvSpPr>
            <a:spLocks noGrp="1"/>
          </p:cNvSpPr>
          <p:nvPr>
            <p:ph idx="1"/>
          </p:nvPr>
        </p:nvSpPr>
        <p:spPr/>
        <p:txBody>
          <a:bodyPr>
            <a:normAutofit/>
          </a:bodyPr>
          <a:lstStyle/>
          <a:p>
            <a:pPr>
              <a:lnSpc>
                <a:spcPct val="107000"/>
              </a:lnSpc>
              <a:spcAft>
                <a:spcPts val="800"/>
              </a:spcAft>
            </a:pPr>
            <a:r>
              <a:rPr lang="en-IN" sz="2000" dirty="0">
                <a:latin typeface="Century" panose="02040604050505020304" pitchFamily="18" charset="0"/>
              </a:rPr>
              <a:t> </a:t>
            </a:r>
            <a:r>
              <a:rPr lang="en-IN" sz="2000" spc="-5" dirty="0">
                <a:effectLst/>
                <a:latin typeface="Century" panose="02040604050505020304" pitchFamily="18" charset="0"/>
                <a:ea typeface="Calibri" panose="020F0502020204030204" pitchFamily="34" charset="0"/>
                <a:cs typeface="Calibri" panose="020F0502020204030204" pitchFamily="34" charset="0"/>
              </a:rPr>
              <a:t>There are lots of individuals who are interested in the used car market at some points in their life because they wanted to sell their car or buy a used car. In this process, it’s a big corner to pay too much or sell less than it’s market value.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spc="-5" dirty="0">
                <a:effectLst/>
                <a:latin typeface="Century" panose="02040604050505020304" pitchFamily="18" charset="0"/>
                <a:ea typeface="Calibri" panose="020F0502020204030204" pitchFamily="34" charset="0"/>
                <a:cs typeface="Calibri" panose="020F0502020204030204" pitchFamily="34" charset="0"/>
              </a:rPr>
              <a:t>There are one of the biggest target group that can be interested in results of this study. If used car sellers better understand what makes a car desirable, what are the important features for a used car, then they may consider this knowledge and offer a better service</a:t>
            </a:r>
            <a:r>
              <a:rPr lang="en-IN" sz="20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ü"/>
            </a:pPr>
            <a:endParaRPr lang="en-IN" sz="2200" dirty="0">
              <a:latin typeface="Century" panose="02040604050505020304" pitchFamily="18" charset="0"/>
            </a:endParaRPr>
          </a:p>
        </p:txBody>
      </p:sp>
    </p:spTree>
    <p:extLst>
      <p:ext uri="{BB962C8B-B14F-4D97-AF65-F5344CB8AC3E}">
        <p14:creationId xmlns:p14="http://schemas.microsoft.com/office/powerpoint/2010/main" xmlns="" val="24242752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616372-B5D6-450C-9D30-0ED2779B89D7}"/>
              </a:ext>
            </a:extLst>
          </p:cNvPr>
          <p:cNvSpPr>
            <a:spLocks noGrp="1"/>
          </p:cNvSpPr>
          <p:nvPr>
            <p:ph type="title"/>
          </p:nvPr>
        </p:nvSpPr>
        <p:spPr>
          <a:xfrm>
            <a:off x="1522415" y="404664"/>
            <a:ext cx="9829798" cy="1296144"/>
          </a:xfrm>
        </p:spPr>
        <p:txBody>
          <a:bodyPr/>
          <a:lstStyle/>
          <a:p>
            <a:r>
              <a:rPr lang="en-IN" dirty="0"/>
              <a:t>What is Used Car Price Prediction?</a:t>
            </a:r>
          </a:p>
        </p:txBody>
      </p:sp>
      <p:sp>
        <p:nvSpPr>
          <p:cNvPr id="3" name="Content Placeholder 2">
            <a:extLst>
              <a:ext uri="{FF2B5EF4-FFF2-40B4-BE49-F238E27FC236}">
                <a16:creationId xmlns:a16="http://schemas.microsoft.com/office/drawing/2014/main" xmlns=""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effectLst/>
                <a:latin typeface="Century" panose="02040604050505020304" pitchFamily="18" charset="0"/>
              </a:rPr>
              <a:t>The increased prices of new cars and the financial incapability of the customers to buy them, Used Car sales are on a </a:t>
            </a:r>
            <a:r>
              <a:rPr lang="en-US" sz="2000" b="1" i="0" dirty="0">
                <a:effectLst/>
                <a:latin typeface="Century" panose="02040604050505020304" pitchFamily="18" charset="0"/>
              </a:rPr>
              <a:t>global increase</a:t>
            </a:r>
            <a:r>
              <a:rPr lang="en-US" sz="2000" b="0" i="0" dirty="0">
                <a:effectLst/>
                <a:latin typeface="Century" panose="02040604050505020304" pitchFamily="18" charset="0"/>
              </a:rPr>
              <a:t>. Therefore, there is an urgent need for a Used Car Price Prediction system which effectively determines the worthiness of the car using a variety of features</a:t>
            </a:r>
            <a:r>
              <a:rPr lang="en-US" sz="2000" b="0" i="0" dirty="0">
                <a:solidFill>
                  <a:srgbClr val="202124"/>
                </a:solidFill>
                <a:effectLst/>
                <a:latin typeface="Century" panose="02040604050505020304" pitchFamily="18" charset="0"/>
              </a:rPr>
              <a:t>.</a:t>
            </a: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xmlns="" id="{17CFA8C8-6677-40EA-BF56-B324D7E29562}"/>
              </a:ext>
            </a:extLst>
          </p:cNvPr>
          <p:cNvPicPr>
            <a:picLocks noGrp="1" noChangeAspect="1"/>
          </p:cNvPicPr>
          <p:nvPr>
            <p:ph sz="half" idx="2"/>
          </p:nvPr>
        </p:nvPicPr>
        <p:blipFill>
          <a:blip r:embed="rId2" cstate="print">
            <a:extLst>
              <a:ext uri="{28A0092B-C50C-407E-A947-70E740481C1C}">
                <a14:useLocalDpi xmlns:a14="http://schemas.microsoft.com/office/drawing/2010/main" xmlns="" val="0"/>
              </a:ext>
            </a:extLst>
          </a:blip>
          <a:stretch>
            <a:fillRect/>
          </a:stretch>
        </p:blipFill>
        <p:spPr>
          <a:xfrm>
            <a:off x="7678588" y="1916832"/>
            <a:ext cx="4104456" cy="2595419"/>
          </a:xfrm>
        </p:spPr>
      </p:pic>
    </p:spTree>
    <p:extLst>
      <p:ext uri="{BB962C8B-B14F-4D97-AF65-F5344CB8AC3E}">
        <p14:creationId xmlns:p14="http://schemas.microsoft.com/office/powerpoint/2010/main" xmlns="" val="363838808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8D798F-E19B-48AC-B134-262B990D5F66}"/>
              </a:ext>
            </a:extLst>
          </p:cNvPr>
          <p:cNvSpPr>
            <a:spLocks noGrp="1"/>
          </p:cNvSpPr>
          <p:nvPr>
            <p:ph type="title"/>
          </p:nvPr>
        </p:nvSpPr>
        <p:spPr/>
        <p:txBody>
          <a:bodyPr>
            <a:normAutofit/>
          </a:bodyPr>
          <a:lstStyle/>
          <a:p>
            <a:r>
              <a:rPr lang="en-IN" dirty="0"/>
              <a:t>Importance of Used Car Price Prediction.</a:t>
            </a:r>
          </a:p>
        </p:txBody>
      </p:sp>
      <p:sp>
        <p:nvSpPr>
          <p:cNvPr id="3" name="Content Placeholder 2">
            <a:extLst>
              <a:ext uri="{FF2B5EF4-FFF2-40B4-BE49-F238E27FC236}">
                <a16:creationId xmlns:a16="http://schemas.microsoft.com/office/drawing/2014/main" xmlns="" id="{C22A4B34-FEA9-4437-9DD0-30A876103DF4}"/>
              </a:ext>
            </a:extLst>
          </p:cNvPr>
          <p:cNvSpPr>
            <a:spLocks noGrp="1"/>
          </p:cNvSpPr>
          <p:nvPr>
            <p:ph sz="half" idx="1"/>
          </p:nvPr>
        </p:nvSpPr>
        <p:spPr>
          <a:xfrm>
            <a:off x="1488168" y="1984248"/>
            <a:ext cx="6262428" cy="4613104"/>
          </a:xfrm>
        </p:spPr>
        <p:txBody>
          <a:bodyPr>
            <a:normAutofit lnSpcReduction="10000"/>
          </a:bodyPr>
          <a:lstStyle/>
          <a:p>
            <a:pPr>
              <a:buFont typeface="Wingdings" panose="05000000000000000000" pitchFamily="2" charset="2"/>
              <a:buChar char="ü"/>
            </a:pPr>
            <a:r>
              <a:rPr lang="en-IN" sz="1900" dirty="0">
                <a:latin typeface="Century" panose="02040604050505020304" pitchFamily="18" charset="0"/>
              </a:rPr>
              <a:t> </a:t>
            </a:r>
            <a:r>
              <a:rPr lang="en-IN" sz="1900" spc="-5" dirty="0">
                <a:effectLst/>
                <a:latin typeface="Century" panose="02040604050505020304" pitchFamily="18" charset="0"/>
                <a:ea typeface="Calibri" panose="020F0502020204030204" pitchFamily="34" charset="0"/>
                <a:cs typeface="Calibri" panose="020F0502020204030204" pitchFamily="34" charset="0"/>
              </a:rPr>
              <a:t>The prices of new cars in the industry is fixed by the manufacturer with some additional costs incurred by the Government in the form of taxes. So, customers buying a new car can be assured of the money they invest to be worthy. But due to the increased price of new cars and the incapability of customers to buy new cars due to the lack of funds, used cars sales are on a global increase. There is a need for a used car price prediction system to effectively determine the worthiness of the car using a variety of features. Even though there are websites that offers this service, their prediction method may not be the best. Besides, different models and systems may contribute on predicting power for a used car’s actual market value. It is important to know their actual market value while both buying and selling.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xmlns="" id="{084DB5AD-797A-4791-9C8B-C4F0577A0D23}"/>
              </a:ext>
            </a:extLst>
          </p:cNvPr>
          <p:cNvPicPr>
            <a:picLocks noGrp="1" noChangeAspect="1"/>
          </p:cNvPicPr>
          <p:nvPr>
            <p:ph sz="half" idx="2"/>
          </p:nvPr>
        </p:nvPicPr>
        <p:blipFill>
          <a:blip r:embed="rId2" cstate="print">
            <a:extLst>
              <a:ext uri="{28A0092B-C50C-407E-A947-70E740481C1C}">
                <a14:useLocalDpi xmlns:a14="http://schemas.microsoft.com/office/drawing/2010/main" xmlns="" val="0"/>
              </a:ext>
            </a:extLst>
          </a:blip>
          <a:stretch>
            <a:fillRect/>
          </a:stretch>
        </p:blipFill>
        <p:spPr>
          <a:xfrm>
            <a:off x="8398668" y="2780928"/>
            <a:ext cx="2143125" cy="2143125"/>
          </a:xfrm>
        </p:spPr>
      </p:pic>
    </p:spTree>
    <p:extLst>
      <p:ext uri="{BB962C8B-B14F-4D97-AF65-F5344CB8AC3E}">
        <p14:creationId xmlns:p14="http://schemas.microsoft.com/office/powerpoint/2010/main" xmlns="" val="356359848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xmlns="" id="{F0E5FD44-C34C-44B0-9780-EB76B2438FED}"/>
              </a:ext>
            </a:extLst>
          </p:cNvPr>
          <p:cNvSpPr>
            <a:spLocks noGrp="1"/>
          </p:cNvSpPr>
          <p:nvPr>
            <p:ph idx="1"/>
          </p:nvPr>
        </p:nvSpPr>
        <p:spPr>
          <a:xfrm>
            <a:off x="1522413" y="1772816"/>
            <a:ext cx="9829799" cy="5085184"/>
          </a:xfrm>
        </p:spPr>
        <p:txBody>
          <a:bodyPr>
            <a:noAutofit/>
          </a:bodyPr>
          <a:lstStyle/>
          <a:p>
            <a:pPr marL="342900" lvl="0" indent="-342900">
              <a:lnSpc>
                <a:spcPct val="107000"/>
              </a:lnSpc>
              <a:buFont typeface="Wingdings" panose="05000000000000000000" pitchFamily="2" charset="2"/>
              <a:buChar char=""/>
            </a:pPr>
            <a:r>
              <a:rPr lang="en-IN" sz="1800" dirty="0">
                <a:latin typeface="Century" panose="02040604050505020304" pitchFamily="18" charset="0"/>
                <a:cs typeface="Calibri" panose="020F0502020204030204" pitchFamily="34"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As a first step I have scrapped all the required information from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car24 </a:t>
            </a:r>
            <a:r>
              <a:rPr lang="en-IN" sz="1800" dirty="0">
                <a:effectLst/>
                <a:latin typeface="Century" panose="02040604050505020304" pitchFamily="18" charset="0"/>
                <a:ea typeface="Calibri" panose="020F0502020204030204" pitchFamily="34" charset="0"/>
                <a:cs typeface="Times New Roman" panose="02020603050405020304" pitchFamily="18" charset="0"/>
              </a:rPr>
              <a:t>website.</a:t>
            </a: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imported required libraries and I have imported the dataset which was in excel format. </a:t>
            </a: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18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1800" dirty="0" err="1">
                <a:effectLst/>
                <a:latin typeface="Century" panose="02040604050505020304" pitchFamily="18" charset="0"/>
                <a:ea typeface="Calibri" panose="020F0502020204030204" pitchFamily="34" charset="0"/>
                <a:cs typeface="Calibri" panose="020F0502020204030204" pitchFamily="34" charset="0"/>
              </a:rPr>
              <a:t>nunique</a:t>
            </a:r>
            <a:r>
              <a:rPr lang="en-IN" sz="18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null values in the dataset and I replaced them using imputation technique.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I have also </a:t>
            </a:r>
            <a:r>
              <a:rPr lang="en-IN" sz="1800" dirty="0" err="1">
                <a:effectLst/>
                <a:latin typeface="Century" panose="02040604050505020304" pitchFamily="18" charset="0"/>
                <a:ea typeface="Calibri" panose="020F0502020204030204" pitchFamily="34" charset="0"/>
                <a:cs typeface="Calibri" panose="020F0502020204030204" pitchFamily="34" charset="0"/>
              </a:rPr>
              <a:t>droped</a:t>
            </a:r>
            <a:r>
              <a:rPr lang="en-IN" sz="1800" dirty="0">
                <a:effectLst/>
                <a:latin typeface="Century" panose="02040604050505020304" pitchFamily="18" charset="0"/>
                <a:ea typeface="Calibri" panose="020F0502020204030204" pitchFamily="34" charset="0"/>
                <a:cs typeface="Calibri" panose="020F0502020204030204" pitchFamily="34" charset="0"/>
              </a:rPr>
              <a:t> Unnamed:0, </a:t>
            </a:r>
            <a:r>
              <a:rPr lang="en-IN" sz="1800" dirty="0" smtClean="0">
                <a:latin typeface="Century" panose="02040604050505020304" pitchFamily="18" charset="0"/>
                <a:ea typeface="Calibri" panose="020F0502020204030204" pitchFamily="34" charset="0"/>
                <a:cs typeface="Calibri" panose="020F0502020204030204" pitchFamily="34" charset="0"/>
              </a:rPr>
              <a:t>Variant</a:t>
            </a:r>
            <a:r>
              <a:rPr lang="en-IN" sz="1800" dirty="0" smtClean="0">
                <a:effectLst/>
                <a:latin typeface="Century" panose="02040604050505020304" pitchFamily="18" charset="0"/>
                <a:ea typeface="Calibri" panose="020F0502020204030204" pitchFamily="34" charset="0"/>
                <a:cs typeface="Calibri" panose="020F0502020204030204" pitchFamily="34" charset="0"/>
              </a:rPr>
              <a:t> </a:t>
            </a:r>
            <a:r>
              <a:rPr lang="en-IN" sz="1800" dirty="0">
                <a:effectLst/>
                <a:latin typeface="Century" panose="02040604050505020304" pitchFamily="18" charset="0"/>
                <a:ea typeface="Calibri" panose="020F0502020204030204" pitchFamily="34" charset="0"/>
                <a:cs typeface="Calibri" panose="020F0502020204030204" pitchFamily="34" charset="0"/>
              </a:rPr>
              <a:t>column as I found they are useless.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the data types of all the columns and I have extracted </a:t>
            </a:r>
            <a:r>
              <a:rPr lang="en-IN" sz="1800" dirty="0" err="1">
                <a:effectLst/>
                <a:latin typeface="Century" panose="02040604050505020304" pitchFamily="18" charset="0"/>
                <a:ea typeface="Calibri" panose="020F0502020204030204" pitchFamily="34" charset="0"/>
                <a:cs typeface="Calibri" panose="020F0502020204030204" pitchFamily="34" charset="0"/>
              </a:rPr>
              <a:t>usefull</a:t>
            </a:r>
            <a:r>
              <a:rPr lang="en-IN" sz="1800" dirty="0">
                <a:effectLst/>
                <a:latin typeface="Century" panose="02040604050505020304" pitchFamily="18" charset="0"/>
                <a:ea typeface="Calibri" panose="020F0502020204030204" pitchFamily="34" charset="0"/>
                <a:cs typeface="Calibri" panose="020F0502020204030204" pitchFamily="34" charset="0"/>
              </a:rPr>
              <a:t> information from the raw dataset. Thinking that this data will help us more than raw data.</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57568945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5AA67E-7C9F-4E66-93A5-3B34B52D1366}"/>
              </a:ext>
            </a:extLst>
          </p:cNvPr>
          <p:cNvSpPr>
            <a:spLocks noGrp="1"/>
          </p:cNvSpPr>
          <p:nvPr>
            <p:ph type="title"/>
          </p:nvPr>
        </p:nvSpPr>
        <p:spPr>
          <a:xfrm>
            <a:off x="1522413" y="116632"/>
            <a:ext cx="9829799" cy="648072"/>
          </a:xfrm>
        </p:spPr>
        <p:txBody>
          <a:bodyPr>
            <a:normAutofit fontScale="90000"/>
          </a:bodyPr>
          <a:lstStyle/>
          <a:p>
            <a:r>
              <a:rPr lang="en-IN" dirty="0"/>
              <a:t>Univariate Visualization of numerical columns:</a:t>
            </a:r>
          </a:p>
        </p:txBody>
      </p:sp>
      <p:pic>
        <p:nvPicPr>
          <p:cNvPr id="23553" name="Picture 1"/>
          <p:cNvPicPr>
            <a:picLocks noChangeAspect="1" noChangeArrowheads="1"/>
          </p:cNvPicPr>
          <p:nvPr/>
        </p:nvPicPr>
        <p:blipFill>
          <a:blip r:embed="rId2" cstate="print"/>
          <a:srcRect/>
          <a:stretch>
            <a:fillRect/>
          </a:stretch>
        </p:blipFill>
        <p:spPr bwMode="auto">
          <a:xfrm>
            <a:off x="1989956" y="1700808"/>
            <a:ext cx="8534400" cy="4676775"/>
          </a:xfrm>
          <a:prstGeom prst="rect">
            <a:avLst/>
          </a:prstGeom>
          <a:noFill/>
          <a:ln w="9525">
            <a:noFill/>
            <a:miter lim="800000"/>
            <a:headEnd/>
            <a:tailEnd/>
          </a:ln>
        </p:spPr>
      </p:pic>
    </p:spTree>
    <p:extLst>
      <p:ext uri="{BB962C8B-B14F-4D97-AF65-F5344CB8AC3E}">
        <p14:creationId xmlns:p14="http://schemas.microsoft.com/office/powerpoint/2010/main" xmlns="" val="36205101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485</TotalTime>
  <Words>1861</Words>
  <Application>Microsoft Office PowerPoint</Application>
  <PresentationFormat>Custom</PresentationFormat>
  <Paragraphs>107</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Trek</vt:lpstr>
      <vt:lpstr>    Used Car Price Prediction     by Nidhi Charde.</vt:lpstr>
      <vt:lpstr>Agenda:</vt:lpstr>
      <vt:lpstr>Overview:</vt:lpstr>
      <vt:lpstr>Problem Statement:</vt:lpstr>
      <vt:lpstr>Problem Understanding:</vt:lpstr>
      <vt:lpstr>What is Used Car Price Prediction?</vt:lpstr>
      <vt:lpstr>Importance of Used Car Price Prediction.</vt:lpstr>
      <vt:lpstr>Exploratory Data Analysis:</vt:lpstr>
      <vt:lpstr>Univariate Visualization of numerical columns:</vt:lpstr>
      <vt:lpstr>Univariate Vizualization of Categorical columns:</vt:lpstr>
      <vt:lpstr>Observations:</vt:lpstr>
      <vt:lpstr>Bivariate Vizualization of numerical columns:</vt:lpstr>
      <vt:lpstr>Bivariate Vizualization of numerical columns:</vt:lpstr>
      <vt:lpstr>Observations:</vt:lpstr>
      <vt:lpstr>Analysis:</vt:lpstr>
      <vt:lpstr>Data Cleaning Steps:</vt:lpstr>
      <vt:lpstr>Model Building:</vt:lpstr>
      <vt:lpstr>i) RandomForestRegressor:</vt:lpstr>
      <vt:lpstr>ii) XGBRegressor:</vt:lpstr>
      <vt:lpstr>iii) GradientBoostingRegressor:</vt:lpstr>
      <vt:lpstr>iv) DecisionTreeRegressor:</vt:lpstr>
      <vt:lpstr>v) BaggingRegressor:</vt:lpstr>
      <vt:lpstr>Hyper Parameter Tunning:</vt:lpstr>
      <vt:lpstr>Hyper Parameter Tunning:</vt:lpstr>
      <vt:lpstr>Saving the model and predictions using saved model:</vt:lpstr>
      <vt:lpstr>Conclusion:</vt:lpstr>
      <vt:lpstr>Slide 27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HPPC</cp:lastModifiedBy>
  <cp:revision>13</cp:revision>
  <dcterms:created xsi:type="dcterms:W3CDTF">2021-10-01T13:22:47Z</dcterms:created>
  <dcterms:modified xsi:type="dcterms:W3CDTF">2021-12-09T06:18:20Z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